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 id="2147483725" r:id="rId7"/>
    <p:sldMasterId id="2147483738" r:id="rId8"/>
    <p:sldMasterId id="2147483751" r:id="rId9"/>
    <p:sldMasterId id="2147483764" r:id="rId10"/>
  </p:sldMasterIdLst>
  <p:notesMasterIdLst>
    <p:notesMasterId r:id="rId31"/>
  </p:notesMasterIdLst>
  <p:sldIdLst>
    <p:sldId id="428" r:id="rId11"/>
    <p:sldId id="614" r:id="rId12"/>
    <p:sldId id="602" r:id="rId13"/>
    <p:sldId id="595" r:id="rId14"/>
    <p:sldId id="598" r:id="rId15"/>
    <p:sldId id="615" r:id="rId16"/>
    <p:sldId id="616" r:id="rId17"/>
    <p:sldId id="618" r:id="rId18"/>
    <p:sldId id="619" r:id="rId19"/>
    <p:sldId id="620" r:id="rId20"/>
    <p:sldId id="621" r:id="rId21"/>
    <p:sldId id="623" r:id="rId22"/>
    <p:sldId id="624" r:id="rId23"/>
    <p:sldId id="622" r:id="rId24"/>
    <p:sldId id="625" r:id="rId25"/>
    <p:sldId id="626" r:id="rId26"/>
    <p:sldId id="627" r:id="rId27"/>
    <p:sldId id="628" r:id="rId28"/>
    <p:sldId id="629" r:id="rId29"/>
    <p:sldId id="26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7B9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2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F2B5B-73BC-434E-BE61-B0F084C9D3B4}" type="datetimeFigureOut">
              <a:rPr lang="en-US" smtClean="0"/>
              <a:t>13/8/2021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03F92-1099-41D2-9E8E-88ADAE2EAE65}" type="slidenum">
              <a:rPr lang="en-US" smtClean="0"/>
              <a:t>‹#›</a:t>
            </a:fld>
            <a:endParaRPr lang="en-US"/>
          </a:p>
        </p:txBody>
      </p:sp>
    </p:spTree>
    <p:extLst>
      <p:ext uri="{BB962C8B-B14F-4D97-AF65-F5344CB8AC3E}">
        <p14:creationId xmlns:p14="http://schemas.microsoft.com/office/powerpoint/2010/main" val="928474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ct val="115000"/>
              </a:lnSpc>
              <a:spcBef>
                <a:spcPts val="0"/>
              </a:spcBef>
              <a:spcAft>
                <a:spcPts val="0"/>
              </a:spcAft>
            </a:pP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vị</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con </a:t>
            </a:r>
            <a:r>
              <a:rPr lang="en-US" sz="1800" i="1" dirty="0" err="1">
                <a:effectLst/>
                <a:latin typeface="Times New Roman" panose="02020603050405020304" pitchFamily="18" charset="0"/>
                <a:ea typeface="Cambria" panose="02040503050406030204" pitchFamily="18" charset="0"/>
              </a:rPr>
              <a:t>tàu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khi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đang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lênh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đênh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biển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người</a:t>
            </a:r>
            <a:r>
              <a:rPr lang="en-US" sz="1800" i="1" dirty="0">
                <a:effectLst/>
                <a:latin typeface="Times New Roman" panose="02020603050405020304" pitchFamily="18" charset="0"/>
                <a:ea typeface="Cambria" panose="02040503050406030204" pitchFamily="18" charset="0"/>
              </a:rPr>
              <a:t> ta </a:t>
            </a:r>
            <a:r>
              <a:rPr lang="en-US" sz="1800" i="1" dirty="0" err="1">
                <a:effectLst/>
                <a:latin typeface="Times New Roman" panose="02020603050405020304" pitchFamily="18" charset="0"/>
                <a:ea typeface="Cambria" panose="02040503050406030204" pitchFamily="18" charset="0"/>
              </a:rPr>
              <a:t>thường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dựa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dựa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Muốn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vị</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bất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Quả</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cầu</a:t>
            </a:r>
            <a:r>
              <a:rPr lang="en-US" sz="1800" i="1" dirty="0">
                <a:effectLst/>
                <a:latin typeface="Times New Roman" panose="02020603050405020304" pitchFamily="18" charset="0"/>
                <a:ea typeface="Cambria" panose="02040503050406030204" pitchFamily="18" charset="0"/>
              </a:rPr>
              <a:t> hay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ta </a:t>
            </a:r>
            <a:r>
              <a:rPr lang="en-US" sz="1800" i="1" dirty="0" err="1">
                <a:effectLst/>
                <a:latin typeface="Times New Roman" panose="02020603050405020304" pitchFamily="18" charset="0"/>
                <a:ea typeface="Cambria" panose="02040503050406030204" pitchFamily="18" charset="0"/>
              </a:rPr>
              <a:t>phải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một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gọi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chung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tìm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hiểu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rõ</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hơn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về</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thống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tuyến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em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cùng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bài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học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hôm</a:t>
            </a:r>
            <a:r>
              <a:rPr lang="en-US" sz="1800" i="1" dirty="0">
                <a:effectLst/>
                <a:latin typeface="Times New Roman" panose="02020603050405020304" pitchFamily="18" charset="0"/>
                <a:ea typeface="Cambria" panose="02040503050406030204" pitchFamily="18" charset="0"/>
              </a:rPr>
              <a:t> nay.</a:t>
            </a:r>
            <a:r>
              <a:rPr lang="en-US" sz="1800" dirty="0">
                <a:effectLst/>
                <a:latin typeface="Times New Roman" panose="02020603050405020304" pitchFamily="18" charset="0"/>
                <a:ea typeface="Cambria" panose="02040503050406030204" pitchFamily="18" charset="0"/>
              </a:rPr>
              <a:t> </a:t>
            </a:r>
            <a:endParaRPr lang="en-US" sz="1800" dirty="0">
              <a:effectLst/>
              <a:latin typeface="Times New Roman" panose="02020603050405020304" pitchFamily="18" charset="0"/>
              <a:ea typeface="Tahoma" panose="020B0604030504040204" pitchFamily="34" charset="0"/>
            </a:endParaRPr>
          </a:p>
        </p:txBody>
      </p:sp>
      <p:sp>
        <p:nvSpPr>
          <p:cNvPr id="4" name="Slide Number Placeholder 3"/>
          <p:cNvSpPr>
            <a:spLocks noGrp="1"/>
          </p:cNvSpPr>
          <p:nvPr>
            <p:ph type="sldNum" sz="quarter" idx="10"/>
          </p:nvPr>
        </p:nvSpPr>
        <p:spPr/>
        <p:txBody>
          <a:bodyPr/>
          <a:lstStyle/>
          <a:p>
            <a:fld id="{C6A89A12-CFDC-4BA7-B24C-ADE30BA1B34C}" type="slidenum">
              <a:rPr lang="en-US" smtClean="0"/>
              <a:t>1</a:t>
            </a:fld>
            <a:endParaRPr lang="en-US"/>
          </a:p>
        </p:txBody>
      </p:sp>
    </p:spTree>
    <p:extLst>
      <p:ext uri="{BB962C8B-B14F-4D97-AF65-F5344CB8AC3E}">
        <p14:creationId xmlns:p14="http://schemas.microsoft.com/office/powerpoint/2010/main" val="115086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ct val="115000"/>
              </a:lnSpc>
              <a:spcBef>
                <a:spcPts val="0"/>
              </a:spcBef>
              <a:spcAft>
                <a:spcPts val="0"/>
              </a:spcAft>
            </a:pP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vị</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con </a:t>
            </a:r>
            <a:r>
              <a:rPr lang="en-US" sz="1800" i="1" dirty="0" err="1">
                <a:effectLst/>
                <a:latin typeface="Times New Roman" panose="02020603050405020304" pitchFamily="18" charset="0"/>
                <a:ea typeface="Cambria" panose="02040503050406030204" pitchFamily="18" charset="0"/>
              </a:rPr>
              <a:t>tàu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khi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đang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lênh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đênh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biển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người</a:t>
            </a:r>
            <a:r>
              <a:rPr lang="en-US" sz="1800" i="1" dirty="0">
                <a:effectLst/>
                <a:latin typeface="Times New Roman" panose="02020603050405020304" pitchFamily="18" charset="0"/>
                <a:ea typeface="Cambria" panose="02040503050406030204" pitchFamily="18" charset="0"/>
              </a:rPr>
              <a:t> ta </a:t>
            </a:r>
            <a:r>
              <a:rPr lang="en-US" sz="1800" i="1" dirty="0" err="1">
                <a:effectLst/>
                <a:latin typeface="Times New Roman" panose="02020603050405020304" pitchFamily="18" charset="0"/>
                <a:ea typeface="Cambria" panose="02040503050406030204" pitchFamily="18" charset="0"/>
              </a:rPr>
              <a:t>thường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dựa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dựa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Muốn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vị</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bất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Quả</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cầu</a:t>
            </a:r>
            <a:r>
              <a:rPr lang="en-US" sz="1800" i="1" dirty="0">
                <a:effectLst/>
                <a:latin typeface="Times New Roman" panose="02020603050405020304" pitchFamily="18" charset="0"/>
                <a:ea typeface="Cambria" panose="02040503050406030204" pitchFamily="18" charset="0"/>
              </a:rPr>
              <a:t> hay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ta </a:t>
            </a:r>
            <a:r>
              <a:rPr lang="en-US" sz="1800" i="1" dirty="0" err="1">
                <a:effectLst/>
                <a:latin typeface="Times New Roman" panose="02020603050405020304" pitchFamily="18" charset="0"/>
                <a:ea typeface="Cambria" panose="02040503050406030204" pitchFamily="18" charset="0"/>
              </a:rPr>
              <a:t>phải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một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gọi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chung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tìm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hiểu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rõ</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hơn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về</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thống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tuyến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em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cùng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bài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học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hôm</a:t>
            </a:r>
            <a:r>
              <a:rPr lang="en-US" sz="1800" i="1" dirty="0">
                <a:effectLst/>
                <a:latin typeface="Times New Roman" panose="02020603050405020304" pitchFamily="18" charset="0"/>
                <a:ea typeface="Cambria" panose="02040503050406030204" pitchFamily="18" charset="0"/>
              </a:rPr>
              <a:t> nay.</a:t>
            </a:r>
            <a:r>
              <a:rPr lang="en-US" sz="1800" dirty="0">
                <a:effectLst/>
                <a:latin typeface="Times New Roman" panose="02020603050405020304" pitchFamily="18" charset="0"/>
                <a:ea typeface="Cambria" panose="02040503050406030204" pitchFamily="18" charset="0"/>
              </a:rPr>
              <a:t> </a:t>
            </a:r>
            <a:endParaRPr lang="en-US" sz="1800" dirty="0">
              <a:effectLst/>
              <a:latin typeface="Times New Roman" panose="02020603050405020304" pitchFamily="18" charset="0"/>
              <a:ea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15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89A12-CFDC-4BA7-B24C-ADE30BA1B34C}" type="slidenum">
              <a:rPr lang="en-US" smtClean="0"/>
              <a:t>4</a:t>
            </a:fld>
            <a:endParaRPr lang="en-US"/>
          </a:p>
        </p:txBody>
      </p:sp>
    </p:spTree>
    <p:extLst>
      <p:ext uri="{BB962C8B-B14F-4D97-AF65-F5344CB8AC3E}">
        <p14:creationId xmlns:p14="http://schemas.microsoft.com/office/powerpoint/2010/main" val="133925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5</a:t>
            </a:fld>
            <a:endParaRPr lang="en-US"/>
          </a:p>
        </p:txBody>
      </p:sp>
    </p:spTree>
    <p:extLst>
      <p:ext uri="{BB962C8B-B14F-4D97-AF65-F5344CB8AC3E}">
        <p14:creationId xmlns:p14="http://schemas.microsoft.com/office/powerpoint/2010/main" val="200023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91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81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54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632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540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D157-518B-44CA-94AB-8D16D1EAE6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CC320C-AA0B-4800-9B92-1C826FFA7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DBAE35-4AF4-4519-A968-806D9E59725D}"/>
              </a:ext>
            </a:extLst>
          </p:cNvPr>
          <p:cNvSpPr>
            <a:spLocks noGrp="1"/>
          </p:cNvSpPr>
          <p:nvPr>
            <p:ph type="dt" sz="half" idx="10"/>
          </p:nvPr>
        </p:nvSpPr>
        <p:spPr/>
        <p:txBody>
          <a:bodyPr/>
          <a:lstStyle/>
          <a:p>
            <a:fld id="{19D6E806-824E-41C9-8D3A-2E5D3B8BCB4A}" type="datetimeFigureOut">
              <a:rPr lang="en-US" smtClean="0"/>
              <a:t>13/8/2021</a:t>
            </a:fld>
            <a:endParaRPr lang="en-US"/>
          </a:p>
        </p:txBody>
      </p:sp>
      <p:sp>
        <p:nvSpPr>
          <p:cNvPr id="5" name="Footer Placeholder 4">
            <a:extLst>
              <a:ext uri="{FF2B5EF4-FFF2-40B4-BE49-F238E27FC236}">
                <a16:creationId xmlns:a16="http://schemas.microsoft.com/office/drawing/2014/main" id="{2A10F181-54CC-4240-97D6-B8AC6C8C2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DA0BF-1124-4995-8D7D-2D3557D2D66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04411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7C11-9EAD-42A0-A8BE-85D346FF49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55EFF9-EE96-4C19-B03C-FE9A28668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2234C-D72C-46F3-A2D6-20475363484F}"/>
              </a:ext>
            </a:extLst>
          </p:cNvPr>
          <p:cNvSpPr>
            <a:spLocks noGrp="1"/>
          </p:cNvSpPr>
          <p:nvPr>
            <p:ph type="dt" sz="half" idx="10"/>
          </p:nvPr>
        </p:nvSpPr>
        <p:spPr/>
        <p:txBody>
          <a:bodyPr/>
          <a:lstStyle/>
          <a:p>
            <a:fld id="{19D6E806-824E-41C9-8D3A-2E5D3B8BCB4A}" type="datetimeFigureOut">
              <a:rPr lang="en-US" smtClean="0"/>
              <a:t>13/8/2021</a:t>
            </a:fld>
            <a:endParaRPr lang="en-US"/>
          </a:p>
        </p:txBody>
      </p:sp>
      <p:sp>
        <p:nvSpPr>
          <p:cNvPr id="5" name="Footer Placeholder 4">
            <a:extLst>
              <a:ext uri="{FF2B5EF4-FFF2-40B4-BE49-F238E27FC236}">
                <a16:creationId xmlns:a16="http://schemas.microsoft.com/office/drawing/2014/main" id="{32340F49-9C6F-44DB-8AF5-39731B3DC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E9F29-BF6A-4E0D-A817-D387F093CC6F}"/>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5658683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217711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60779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2299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6212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28355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38487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99002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6887227"/>
      </p:ext>
    </p:extLst>
  </p:cSld>
  <p:clrMapOvr>
    <a:masterClrMapping/>
  </p:clrMapOvr>
  <p:transition>
    <p:circl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39652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7103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9E335-9E86-406E-88CF-229C42849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B2DF44-7807-42C3-B45C-39B1AB516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1474C-DCAD-411B-AF4D-0CBD9EB5A636}"/>
              </a:ext>
            </a:extLst>
          </p:cNvPr>
          <p:cNvSpPr>
            <a:spLocks noGrp="1"/>
          </p:cNvSpPr>
          <p:nvPr>
            <p:ph type="dt" sz="half" idx="10"/>
          </p:nvPr>
        </p:nvSpPr>
        <p:spPr/>
        <p:txBody>
          <a:bodyPr/>
          <a:lstStyle/>
          <a:p>
            <a:fld id="{19D6E806-824E-41C9-8D3A-2E5D3B8BCB4A}" type="datetimeFigureOut">
              <a:rPr lang="en-US" smtClean="0"/>
              <a:t>13/8/2021</a:t>
            </a:fld>
            <a:endParaRPr lang="en-US"/>
          </a:p>
        </p:txBody>
      </p:sp>
      <p:sp>
        <p:nvSpPr>
          <p:cNvPr id="5" name="Footer Placeholder 4">
            <a:extLst>
              <a:ext uri="{FF2B5EF4-FFF2-40B4-BE49-F238E27FC236}">
                <a16:creationId xmlns:a16="http://schemas.microsoft.com/office/drawing/2014/main" id="{AAA44AC9-BFDD-4681-902E-24E5DD8F0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734CA-8B43-4BB6-9744-C92F5CB04307}"/>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6225112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39274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65823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02389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21811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38066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5681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722746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31965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4057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5831619"/>
      </p:ext>
    </p:extLst>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1166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980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7513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988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6011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5892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1712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906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F40A-1DAE-43F8-BA32-CAF918587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5CD23-2796-433C-80EA-65C75667C3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BF9D9-3D85-4F50-B482-2799AAE5FFCA}"/>
              </a:ext>
            </a:extLst>
          </p:cNvPr>
          <p:cNvSpPr>
            <a:spLocks noGrp="1"/>
          </p:cNvSpPr>
          <p:nvPr>
            <p:ph type="dt" sz="half" idx="10"/>
          </p:nvPr>
        </p:nvSpPr>
        <p:spPr/>
        <p:txBody>
          <a:bodyPr/>
          <a:lstStyle/>
          <a:p>
            <a:fld id="{19D6E806-824E-41C9-8D3A-2E5D3B8BCB4A}" type="datetimeFigureOut">
              <a:rPr lang="en-US" smtClean="0"/>
              <a:t>13/8/2021</a:t>
            </a:fld>
            <a:endParaRPr lang="en-US"/>
          </a:p>
        </p:txBody>
      </p:sp>
      <p:sp>
        <p:nvSpPr>
          <p:cNvPr id="5" name="Footer Placeholder 4">
            <a:extLst>
              <a:ext uri="{FF2B5EF4-FFF2-40B4-BE49-F238E27FC236}">
                <a16:creationId xmlns:a16="http://schemas.microsoft.com/office/drawing/2014/main" id="{683DC3AB-397B-4A12-846A-453D1C823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C9440-768E-49EC-BF2B-83838A4814C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7888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18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8611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5068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44632502"/>
      </p:ext>
    </p:extLst>
  </p:cSld>
  <p:clrMapOvr>
    <a:masterClrMapping/>
  </p:clrMapOvr>
  <p:transition>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6366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0040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9285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5406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1398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817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92BE-C4E6-4517-8DA0-E56FDDD5EA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8B670C-8AF1-44FA-8660-783E4B27C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C3A1BC-566C-4269-B685-26C4AC62851E}"/>
              </a:ext>
            </a:extLst>
          </p:cNvPr>
          <p:cNvSpPr>
            <a:spLocks noGrp="1"/>
          </p:cNvSpPr>
          <p:nvPr>
            <p:ph type="dt" sz="half" idx="10"/>
          </p:nvPr>
        </p:nvSpPr>
        <p:spPr/>
        <p:txBody>
          <a:bodyPr/>
          <a:lstStyle/>
          <a:p>
            <a:fld id="{19D6E806-824E-41C9-8D3A-2E5D3B8BCB4A}" type="datetimeFigureOut">
              <a:rPr lang="en-US" smtClean="0"/>
              <a:t>13/8/2021</a:t>
            </a:fld>
            <a:endParaRPr lang="en-US"/>
          </a:p>
        </p:txBody>
      </p:sp>
      <p:sp>
        <p:nvSpPr>
          <p:cNvPr id="5" name="Footer Placeholder 4">
            <a:extLst>
              <a:ext uri="{FF2B5EF4-FFF2-40B4-BE49-F238E27FC236}">
                <a16:creationId xmlns:a16="http://schemas.microsoft.com/office/drawing/2014/main" id="{DE4DFB6B-BB99-4E36-AC48-2CC7B8F17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7AF69-81E7-402B-B436-1C70A767C080}"/>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31896168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1927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7582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8775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4132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2291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7083379"/>
      </p:ext>
    </p:extLst>
  </p:cSld>
  <p:clrMapOvr>
    <a:masterClrMapping/>
  </p:clrMapOvr>
  <p:transition>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856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0233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09700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379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82DE-10B1-4082-875D-2BBD734EB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BE3BE-E398-4A2B-B8C3-B79F853BC5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829FC3-CB4B-41BF-B155-2677B42576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7F8F2B-E362-45E2-B396-CFC8EB4F74E4}"/>
              </a:ext>
            </a:extLst>
          </p:cNvPr>
          <p:cNvSpPr>
            <a:spLocks noGrp="1"/>
          </p:cNvSpPr>
          <p:nvPr>
            <p:ph type="dt" sz="half" idx="10"/>
          </p:nvPr>
        </p:nvSpPr>
        <p:spPr/>
        <p:txBody>
          <a:bodyPr/>
          <a:lstStyle/>
          <a:p>
            <a:fld id="{19D6E806-824E-41C9-8D3A-2E5D3B8BCB4A}" type="datetimeFigureOut">
              <a:rPr lang="en-US" smtClean="0"/>
              <a:t>13/8/2021</a:t>
            </a:fld>
            <a:endParaRPr lang="en-US"/>
          </a:p>
        </p:txBody>
      </p:sp>
      <p:sp>
        <p:nvSpPr>
          <p:cNvPr id="6" name="Footer Placeholder 5">
            <a:extLst>
              <a:ext uri="{FF2B5EF4-FFF2-40B4-BE49-F238E27FC236}">
                <a16:creationId xmlns:a16="http://schemas.microsoft.com/office/drawing/2014/main" id="{381FE8E6-1D28-4799-92E2-538B00F9A6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C9735-2415-4A35-97B0-3B7D3FAD0C6C}"/>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039598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0705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9744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1596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7668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9992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69707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6905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3158284"/>
      </p:ext>
    </p:extLst>
  </p:cSld>
  <p:clrMapOvr>
    <a:masterClrMapping/>
  </p:clrMapOvr>
  <p:transition>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83242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51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C968-1569-471A-A09E-26BBEF817A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D3683D-C799-4EE5-9D42-9362D9C5D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E86C35-7E50-41B8-863C-6DA7D7FE66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DD0A66-B78E-4F40-95DF-1FA0D49D7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DBC4FF-08E2-4837-B335-529AE2AB38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EEBED0-D2D7-4417-B306-837209F710AD}"/>
              </a:ext>
            </a:extLst>
          </p:cNvPr>
          <p:cNvSpPr>
            <a:spLocks noGrp="1"/>
          </p:cNvSpPr>
          <p:nvPr>
            <p:ph type="dt" sz="half" idx="10"/>
          </p:nvPr>
        </p:nvSpPr>
        <p:spPr/>
        <p:txBody>
          <a:bodyPr/>
          <a:lstStyle/>
          <a:p>
            <a:fld id="{19D6E806-824E-41C9-8D3A-2E5D3B8BCB4A}" type="datetimeFigureOut">
              <a:rPr lang="en-US" smtClean="0"/>
              <a:t>13/8/2021</a:t>
            </a:fld>
            <a:endParaRPr lang="en-US"/>
          </a:p>
        </p:txBody>
      </p:sp>
      <p:sp>
        <p:nvSpPr>
          <p:cNvPr id="8" name="Footer Placeholder 7">
            <a:extLst>
              <a:ext uri="{FF2B5EF4-FFF2-40B4-BE49-F238E27FC236}">
                <a16:creationId xmlns:a16="http://schemas.microsoft.com/office/drawing/2014/main" id="{65762310-7F3A-4E80-96D9-40C377BED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136530-96DF-41DC-A31C-770B8D04A593}"/>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3397219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19894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49329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0076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25714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77247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645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90303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27419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216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7988613"/>
      </p:ext>
    </p:extLst>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CD278-D095-4D41-8E72-19B52F12ED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BD0591-0175-4144-9CB8-C26C7CBBC4DA}"/>
              </a:ext>
            </a:extLst>
          </p:cNvPr>
          <p:cNvSpPr>
            <a:spLocks noGrp="1"/>
          </p:cNvSpPr>
          <p:nvPr>
            <p:ph type="dt" sz="half" idx="10"/>
          </p:nvPr>
        </p:nvSpPr>
        <p:spPr/>
        <p:txBody>
          <a:bodyPr/>
          <a:lstStyle/>
          <a:p>
            <a:fld id="{19D6E806-824E-41C9-8D3A-2E5D3B8BCB4A}" type="datetimeFigureOut">
              <a:rPr lang="en-US" smtClean="0"/>
              <a:t>13/8/2021</a:t>
            </a:fld>
            <a:endParaRPr lang="en-US"/>
          </a:p>
        </p:txBody>
      </p:sp>
      <p:sp>
        <p:nvSpPr>
          <p:cNvPr id="4" name="Footer Placeholder 3">
            <a:extLst>
              <a:ext uri="{FF2B5EF4-FFF2-40B4-BE49-F238E27FC236}">
                <a16:creationId xmlns:a16="http://schemas.microsoft.com/office/drawing/2014/main" id="{3B2C68B6-2E68-4513-8731-C3093623C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35A993-7865-4559-A295-FDE044356B58}"/>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851041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35132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05518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58504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6912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93708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39980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022907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51936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28791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1857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011306-E80E-441B-B8D0-DE38E9DEE4A3}"/>
              </a:ext>
            </a:extLst>
          </p:cNvPr>
          <p:cNvSpPr>
            <a:spLocks noGrp="1"/>
          </p:cNvSpPr>
          <p:nvPr>
            <p:ph type="dt" sz="half" idx="10"/>
          </p:nvPr>
        </p:nvSpPr>
        <p:spPr/>
        <p:txBody>
          <a:bodyPr/>
          <a:lstStyle/>
          <a:p>
            <a:fld id="{19D6E806-824E-41C9-8D3A-2E5D3B8BCB4A}" type="datetimeFigureOut">
              <a:rPr lang="en-US" smtClean="0"/>
              <a:t>13/8/2021</a:t>
            </a:fld>
            <a:endParaRPr lang="en-US"/>
          </a:p>
        </p:txBody>
      </p:sp>
      <p:sp>
        <p:nvSpPr>
          <p:cNvPr id="3" name="Footer Placeholder 2">
            <a:extLst>
              <a:ext uri="{FF2B5EF4-FFF2-40B4-BE49-F238E27FC236}">
                <a16:creationId xmlns:a16="http://schemas.microsoft.com/office/drawing/2014/main" id="{3323B839-D2DB-4DCF-9B12-F91126C1CD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8D39CA-01E1-4C12-899B-8FEE58386841}"/>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674746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35792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7122260"/>
      </p:ext>
    </p:extLst>
  </p:cSld>
  <p:clrMapOvr>
    <a:masterClrMapping/>
  </p:clrMapOvr>
  <p:transition>
    <p:circl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86336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4636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85151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08362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93009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5010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79416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5899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6C7-768F-47C9-B89D-8E2346397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6624F3-B141-4011-9FD3-E51C987716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12BA4C-CA5B-4219-9622-93558AAEE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6DB210-35C4-4084-BFF3-9038B00CCA7D}"/>
              </a:ext>
            </a:extLst>
          </p:cNvPr>
          <p:cNvSpPr>
            <a:spLocks noGrp="1"/>
          </p:cNvSpPr>
          <p:nvPr>
            <p:ph type="dt" sz="half" idx="10"/>
          </p:nvPr>
        </p:nvSpPr>
        <p:spPr/>
        <p:txBody>
          <a:bodyPr/>
          <a:lstStyle/>
          <a:p>
            <a:fld id="{19D6E806-824E-41C9-8D3A-2E5D3B8BCB4A}" type="datetimeFigureOut">
              <a:rPr lang="en-US" smtClean="0"/>
              <a:t>13/8/2021</a:t>
            </a:fld>
            <a:endParaRPr lang="en-US"/>
          </a:p>
        </p:txBody>
      </p:sp>
      <p:sp>
        <p:nvSpPr>
          <p:cNvPr id="6" name="Footer Placeholder 5">
            <a:extLst>
              <a:ext uri="{FF2B5EF4-FFF2-40B4-BE49-F238E27FC236}">
                <a16:creationId xmlns:a16="http://schemas.microsoft.com/office/drawing/2014/main" id="{5EF15426-6DF9-4213-A601-D7B9EF811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52964-011A-4664-A30A-DAA6F125712A}"/>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0180574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62925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01017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23813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10559472"/>
      </p:ext>
    </p:extLst>
  </p:cSld>
  <p:clrMapOvr>
    <a:masterClrMapping/>
  </p:clrMapOvr>
  <p:transition>
    <p:circl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43739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25611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48994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56373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83029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676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CE8E-A834-4B5F-AE0D-4EC0F9426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CB4759-2AEC-4339-B329-F735180A9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41613B-4BB2-488D-8A73-7F75CEADA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31A0F-212A-4FDB-9B0E-F87E996D82AD}"/>
              </a:ext>
            </a:extLst>
          </p:cNvPr>
          <p:cNvSpPr>
            <a:spLocks noGrp="1"/>
          </p:cNvSpPr>
          <p:nvPr>
            <p:ph type="dt" sz="half" idx="10"/>
          </p:nvPr>
        </p:nvSpPr>
        <p:spPr/>
        <p:txBody>
          <a:bodyPr/>
          <a:lstStyle/>
          <a:p>
            <a:fld id="{19D6E806-824E-41C9-8D3A-2E5D3B8BCB4A}" type="datetimeFigureOut">
              <a:rPr lang="en-US" smtClean="0"/>
              <a:t>13/8/2021</a:t>
            </a:fld>
            <a:endParaRPr lang="en-US"/>
          </a:p>
        </p:txBody>
      </p:sp>
      <p:sp>
        <p:nvSpPr>
          <p:cNvPr id="6" name="Footer Placeholder 5">
            <a:extLst>
              <a:ext uri="{FF2B5EF4-FFF2-40B4-BE49-F238E27FC236}">
                <a16:creationId xmlns:a16="http://schemas.microsoft.com/office/drawing/2014/main" id="{F0841533-1595-48A7-93AE-5298BC62A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F93AC-F598-4691-9A54-B4F1D5AAE962}"/>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1526141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08390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60094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9215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140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63933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7081635"/>
      </p:ext>
    </p:extLst>
  </p:cSld>
  <p:clrMapOvr>
    <a:masterClrMapping/>
  </p:clrMapOvr>
  <p:transition>
    <p:circl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58854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02431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20049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7819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225115-4321-4C30-A9B3-52B08CD52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8A963-8047-4156-8CD7-A29DF9D94A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68BDF-58C6-44EC-91D3-4AAFB0AF1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6E806-824E-41C9-8D3A-2E5D3B8BCB4A}" type="datetimeFigureOut">
              <a:rPr lang="en-US" smtClean="0"/>
              <a:t>13/8/2021</a:t>
            </a:fld>
            <a:endParaRPr lang="en-US"/>
          </a:p>
        </p:txBody>
      </p:sp>
      <p:sp>
        <p:nvSpPr>
          <p:cNvPr id="5" name="Footer Placeholder 4">
            <a:extLst>
              <a:ext uri="{FF2B5EF4-FFF2-40B4-BE49-F238E27FC236}">
                <a16:creationId xmlns:a16="http://schemas.microsoft.com/office/drawing/2014/main" id="{33C19779-A4BD-4DBE-8F1E-3299841D4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999600-D4B6-47BC-A711-56C07DBED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40BB4-3EB6-4C20-8E89-2F2EF3C78720}" type="slidenum">
              <a:rPr lang="en-US" smtClean="0"/>
              <a:t>‹#›</a:t>
            </a:fld>
            <a:endParaRPr lang="en-US"/>
          </a:p>
        </p:txBody>
      </p:sp>
    </p:spTree>
    <p:extLst>
      <p:ext uri="{BB962C8B-B14F-4D97-AF65-F5344CB8AC3E}">
        <p14:creationId xmlns:p14="http://schemas.microsoft.com/office/powerpoint/2010/main" val="2406735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201411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9929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19691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27093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37151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776803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814814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275151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449225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2.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4.jpeg"/><Relationship Id="rId1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47.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8" Type="http://schemas.openxmlformats.org/officeDocument/2006/relationships/hyperlink" Target="Th&#7921;c%20tr&#7841;ng%20bi&#7871;n%20&#273;&#7893;i%20kh&#237;%20h&#7853;u%20&#7903;%20Vi&#7879;t%20Nam.doc" TargetMode="External"/><Relationship Id="rId3" Type="http://schemas.openxmlformats.org/officeDocument/2006/relationships/image" Target="../media/image26.jpg"/><Relationship Id="rId7" Type="http://schemas.openxmlformats.org/officeDocument/2006/relationships/image" Target="../media/image28.jpg"/><Relationship Id="rId2" Type="http://schemas.openxmlformats.org/officeDocument/2006/relationships/image" Target="../media/image14.jpg"/><Relationship Id="rId1" Type="http://schemas.openxmlformats.org/officeDocument/2006/relationships/slideLayout" Target="../slideLayouts/slideLayout83.xml"/><Relationship Id="rId6" Type="http://schemas.openxmlformats.org/officeDocument/2006/relationships/image" Target="../media/image19.jpg"/><Relationship Id="rId5" Type="http://schemas.openxmlformats.org/officeDocument/2006/relationships/image" Target="../media/image13.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71.xml"/><Relationship Id="rId6" Type="http://schemas.openxmlformats.org/officeDocument/2006/relationships/image" Target="../media/image12.jpg"/><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16.jpg"/><Relationship Id="rId1" Type="http://schemas.openxmlformats.org/officeDocument/2006/relationships/slideLayout" Target="../slideLayouts/slideLayout119.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0.jp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2.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and Drawn Cartoon Boys Question Free Map, Thinking Problem, Boy, Free  Buckle PNG Transparent Clipart Image and PSD File for Free Download"/>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9844" b="74844" l="18438" r="72969">
                        <a14:foregroundMark x1="26719" y1="19844" x2="26719" y2="19844"/>
                        <a14:foregroundMark x1="72969" y1="23750" x2="72969" y2="23750"/>
                        <a14:foregroundMark x1="18438" y1="35313" x2="18438" y2="35313"/>
                        <a14:foregroundMark x1="25781" y1="46563" x2="25781" y2="46563"/>
                        <a14:foregroundMark x1="25781" y1="45000" x2="25781" y2="45000"/>
                        <a14:foregroundMark x1="29219" y1="29531" x2="29219" y2="29531"/>
                        <a14:foregroundMark x1="45313" y1="44375" x2="45313" y2="44375"/>
                        <a14:foregroundMark x1="45938" y1="42969" x2="45938" y2="42969"/>
                        <a14:foregroundMark x1="47813" y1="42500" x2="47813" y2="42500"/>
                        <a14:foregroundMark x1="46250" y1="40781" x2="46250" y2="40781"/>
                        <a14:foregroundMark x1="55313" y1="39063" x2="55313" y2="40000"/>
                        <a14:foregroundMark x1="55781" y1="40938" x2="55781" y2="40938"/>
                        <a14:foregroundMark x1="56875" y1="40000" x2="56875" y2="40000"/>
                        <a14:foregroundMark x1="56875" y1="40000" x2="56875" y2="40000"/>
                        <a14:foregroundMark x1="67344" y1="35313" x2="67031" y2="35938"/>
                        <a14:foregroundMark x1="49219" y1="74844" x2="49219" y2="74844"/>
                      </a14:backgroundRemoval>
                    </a14:imgEffect>
                  </a14:imgLayer>
                </a14:imgProps>
              </a:ext>
              <a:ext uri="{28A0092B-C50C-407E-A947-70E740481C1C}">
                <a14:useLocalDpi xmlns:a14="http://schemas.microsoft.com/office/drawing/2010/main" val="0"/>
              </a:ext>
            </a:extLst>
          </a:blip>
          <a:srcRect l="15427" t="17445" r="23664" b="22327"/>
          <a:stretch/>
        </p:blipFill>
        <p:spPr bwMode="auto">
          <a:xfrm>
            <a:off x="45410" y="4977424"/>
            <a:ext cx="1146082" cy="1582397"/>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5">
            <a:extLst>
              <a:ext uri="{FF2B5EF4-FFF2-40B4-BE49-F238E27FC236}">
                <a16:creationId xmlns:a16="http://schemas.microsoft.com/office/drawing/2014/main" id="{125E83EC-11A1-4E81-9575-26F9BF6F2CB1}"/>
              </a:ext>
            </a:extLst>
          </p:cNvPr>
          <p:cNvSpPr txBox="1">
            <a:spLocks noChangeArrowheads="1"/>
          </p:cNvSpPr>
          <p:nvPr/>
        </p:nvSpPr>
        <p:spPr bwMode="auto">
          <a:xfrm>
            <a:off x="437934" y="1444374"/>
            <a:ext cx="2333834" cy="3046988"/>
          </a:xfrm>
          <a:prstGeom prst="rect">
            <a:avLst/>
          </a:prstGeom>
          <a:solidFill>
            <a:schemeClr val="accent4">
              <a:lumMod val="20000"/>
              <a:lumOff val="80000"/>
            </a:schemeClr>
          </a:solidFill>
          <a:ln w="3175" algn="ctr">
            <a:solidFill>
              <a:schemeClr val="tx1"/>
            </a:solidFill>
            <a:prstDash val="sysDash"/>
            <a:miter lim="800000"/>
            <a:headEnd/>
            <a:tailEnd/>
            <a:extLst>
              <a:ext uri="{C807C97D-BFC1-408E-A445-0C87EB9F89A2}">
                <ask:lineSketchStyleProps xmlns="" xmlns:ask="http://schemas.microsoft.com/office/drawing/2018/sketchyshapes">
                  <ask:type>
                    <ask:lineSketchNone/>
                  </ask:type>
                </ask:lineSketchStyleProps>
              </a:ext>
            </a:extLst>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defRPr/>
            </a:pP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Thời</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gian</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suy</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nghĩ</a:t>
            </a:r>
            <a:r>
              <a:rPr lang="en-US" sz="3200" b="1" dirty="0">
                <a:solidFill>
                  <a:srgbClr val="000000"/>
                </a:solidFill>
                <a:latin typeface="#9Slide03 SVN-PF Din Text Pro C" panose="02000506020000020004" pitchFamily="2" charset="0"/>
              </a:rPr>
              <a:t>: </a:t>
            </a:r>
            <a:r>
              <a:rPr lang="vi-VN" sz="3200" b="1" dirty="0" smtClean="0">
                <a:solidFill>
                  <a:srgbClr val="000000"/>
                </a:solidFill>
                <a:latin typeface="#9Slide03 SVN-PF Din Text Pro C" panose="02000506020000020004" pitchFamily="2" charset="0"/>
              </a:rPr>
              <a:t>30</a:t>
            </a:r>
            <a:r>
              <a:rPr lang="vi-VN" sz="3200" b="1" dirty="0">
                <a:solidFill>
                  <a:srgbClr val="000000"/>
                </a:solidFill>
                <a:latin typeface="#9Slide03 SVN-PF Din Text Pro C" panose="02000506020000020004" pitchFamily="2" charset="0"/>
              </a:rPr>
              <a:t> </a:t>
            </a:r>
            <a:r>
              <a:rPr lang="vi-VN" sz="3200" b="1" dirty="0" smtClean="0">
                <a:solidFill>
                  <a:srgbClr val="000000"/>
                </a:solidFill>
                <a:latin typeface="#9Slide03 SVN-PF Din Text Pro C" panose="02000506020000020004" pitchFamily="2" charset="0"/>
              </a:rPr>
              <a:t>giây </a:t>
            </a:r>
            <a:endParaRPr lang="en-US" sz="3200" b="1" dirty="0">
              <a:solidFill>
                <a:srgbClr val="000000"/>
              </a:solidFill>
              <a:latin typeface="#9Slide03 SVN-PF Din Text Pro C" panose="02000506020000020004" pitchFamily="2" charset="0"/>
            </a:endParaRPr>
          </a:p>
          <a:p>
            <a:pPr algn="ctr" eaLnBrk="1" hangingPunct="1">
              <a:spcBef>
                <a:spcPct val="50000"/>
              </a:spcBef>
              <a:defRPr/>
            </a:pPr>
            <a:endParaRPr lang="en-US" sz="3200" b="1" dirty="0">
              <a:solidFill>
                <a:srgbClr val="000000"/>
              </a:solidFill>
              <a:latin typeface="#9Slide03 SVN-PF Din Text Pro C" panose="02000506020000020004" pitchFamily="2" charset="0"/>
            </a:endParaRPr>
          </a:p>
          <a:p>
            <a:pPr algn="ctr" eaLnBrk="1" hangingPunct="1">
              <a:spcBef>
                <a:spcPct val="50000"/>
              </a:spcBef>
              <a:defRPr/>
            </a:pPr>
            <a:endParaRPr lang="en-US" sz="3200" b="1" dirty="0">
              <a:solidFill>
                <a:srgbClr val="000000"/>
              </a:solidFill>
              <a:latin typeface="#9Slide03 SVN-PF Din Text Pro C" panose="02000506020000020004" pitchFamily="2" charset="0"/>
            </a:endParaRPr>
          </a:p>
        </p:txBody>
      </p:sp>
      <p:pic>
        <p:nvPicPr>
          <p:cNvPr id="22" name="Picture 6" descr="Biểu Tượng Theo Chiều Kim đồng Hồ Hình ảnh | Định dạng hình ảnh PSD  611645048| vn.lovepik.com">
            <a:extLst>
              <a:ext uri="{FF2B5EF4-FFF2-40B4-BE49-F238E27FC236}">
                <a16:creationId xmlns:a16="http://schemas.microsoft.com/office/drawing/2014/main" id="{DA29B25A-C749-4619-A8E9-F1D185FDE20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257" b="97346" l="1977" r="96512">
                        <a14:foregroundMark x1="5233" y1="41737" x2="5233" y2="41737"/>
                        <a14:foregroundMark x1="6628" y1="33052" x2="6628" y2="33052"/>
                        <a14:foregroundMark x1="13837" y1="22919" x2="13837" y2="22919"/>
                        <a14:foregroundMark x1="19070" y1="16043" x2="19070" y2="16043"/>
                        <a14:foregroundMark x1="31977" y1="6152" x2="31977" y2="6152"/>
                        <a14:foregroundMark x1="21860" y1="12183" x2="21860" y2="12183"/>
                        <a14:foregroundMark x1="41744" y1="3257" x2="41744" y2="3257"/>
                        <a14:foregroundMark x1="54186" y1="5066" x2="54186" y2="5066"/>
                        <a14:foregroundMark x1="48372" y1="18215" x2="48372" y2="18215"/>
                        <a14:foregroundMark x1="61047" y1="8323" x2="61047" y2="8323"/>
                        <a14:foregroundMark x1="47791" y1="15440" x2="47791" y2="15440"/>
                        <a14:foregroundMark x1="43837" y1="43546" x2="43837" y2="43546"/>
                        <a14:foregroundMark x1="42907" y1="48010" x2="42907" y2="48010"/>
                        <a14:foregroundMark x1="42907" y1="48010" x2="42907" y2="48010"/>
                        <a14:foregroundMark x1="36279" y1="42702" x2="36279" y2="42702"/>
                        <a14:foregroundMark x1="31744" y1="39928" x2="31744" y2="39928"/>
                        <a14:foregroundMark x1="15000" y1="49578" x2="15000" y2="49578"/>
                        <a14:foregroundMark x1="1977" y1="43908" x2="1977" y2="43908"/>
                        <a14:foregroundMark x1="4651" y1="53438" x2="4651" y2="53438"/>
                        <a14:foregroundMark x1="6628" y1="69240" x2="6628" y2="69240"/>
                        <a14:foregroundMark x1="11512" y1="77322" x2="11512" y2="77322"/>
                        <a14:foregroundMark x1="19651" y1="85645" x2="19651" y2="85645"/>
                        <a14:foregroundMark x1="33140" y1="93486" x2="33140" y2="93486"/>
                        <a14:foregroundMark x1="25698" y1="86610" x2="25698" y2="86610"/>
                        <a14:foregroundMark x1="40000" y1="96140" x2="40000" y2="96140"/>
                        <a14:foregroundMark x1="48721" y1="86610" x2="48721" y2="86610"/>
                        <a14:foregroundMark x1="52093" y1="94331" x2="52093" y2="94331"/>
                        <a14:foregroundMark x1="91860" y1="53679" x2="91860" y2="53679"/>
                        <a14:foregroundMark x1="88953" y1="35223" x2="88953" y2="35223"/>
                        <a14:foregroundMark x1="83488" y1="23522" x2="83488" y2="23522"/>
                        <a14:foregroundMark x1="76047" y1="14234" x2="76047" y2="14234"/>
                        <a14:foregroundMark x1="96512" y1="49578" x2="96512" y2="49578"/>
                        <a14:foregroundMark x1="69767" y1="79373" x2="69767" y2="79373"/>
                        <a14:foregroundMark x1="74070" y1="76357" x2="74070" y2="76719"/>
                        <a14:foregroundMark x1="76860" y1="72859" x2="76860" y2="72859"/>
                        <a14:foregroundMark x1="78605" y1="67793" x2="78605" y2="67793"/>
                        <a14:foregroundMark x1="81279" y1="64174" x2="81279" y2="64174"/>
                        <a14:foregroundMark x1="82674" y1="59349" x2="82674" y2="59349"/>
                        <a14:foregroundMark x1="84070" y1="55489" x2="84070" y2="55489"/>
                        <a14:foregroundMark x1="82674" y1="44391" x2="82674" y2="44391"/>
                        <a14:foregroundMark x1="83488" y1="40290" x2="83488" y2="40290"/>
                        <a14:foregroundMark x1="81860" y1="35826" x2="81860" y2="35826"/>
                        <a14:foregroundMark x1="77791" y1="25935" x2="77791" y2="25935"/>
                        <a14:foregroundMark x1="73721" y1="22316" x2="73721" y2="22316"/>
                        <a14:foregroundMark x1="69767" y1="22075" x2="69767" y2="22075"/>
                        <a14:foregroundMark x1="65930" y1="16405" x2="65930" y2="16405"/>
                        <a14:foregroundMark x1="61628" y1="15440" x2="61628" y2="15440"/>
                        <a14:foregroundMark x1="57558" y1="13028" x2="57558" y2="13028"/>
                        <a14:foregroundMark x1="53023" y1="13028" x2="53023" y2="13028"/>
                        <a14:foregroundMark x1="42907" y1="12183" x2="42907" y2="12183"/>
                        <a14:foregroundMark x1="38372" y1="13631" x2="38372" y2="13631"/>
                        <a14:foregroundMark x1="33953" y1="16043" x2="33953" y2="16043"/>
                        <a14:foregroundMark x1="30814" y1="19059" x2="30814" y2="19059"/>
                        <a14:foregroundMark x1="25698" y1="19662" x2="25698" y2="19662"/>
                        <a14:foregroundMark x1="22791" y1="24125" x2="22791" y2="24125"/>
                        <a14:foregroundMark x1="19884" y1="27382" x2="19884" y2="27382"/>
                        <a14:foregroundMark x1="18488" y1="32449" x2="18488" y2="32449"/>
                        <a14:foregroundMark x1="15000" y1="35464" x2="15000" y2="35464"/>
                        <a14:foregroundMark x1="14186" y1="40290" x2="14186" y2="40290"/>
                        <a14:foregroundMark x1="13023" y1="44753" x2="13023" y2="44753"/>
                        <a14:foregroundMark x1="11860" y1="55489" x2="11860" y2="55489"/>
                        <a14:foregroundMark x1="14186" y1="59107" x2="14186" y2="59107"/>
                        <a14:foregroundMark x1="15000" y1="64415" x2="15000" y2="64415"/>
                        <a14:foregroundMark x1="18488" y1="67793" x2="18488" y2="67793"/>
                        <a14:foregroundMark x1="19884" y1="71894" x2="19884" y2="71894"/>
                        <a14:foregroundMark x1="22442" y1="75875" x2="22442" y2="75875"/>
                        <a14:foregroundMark x1="25930" y1="79373" x2="25930" y2="79373"/>
                        <a14:foregroundMark x1="30814" y1="81182" x2="30814" y2="81182"/>
                        <a14:foregroundMark x1="34302" y1="83595" x2="34302" y2="83595"/>
                        <a14:foregroundMark x1="38953" y1="85042" x2="38953" y2="85042"/>
                        <a14:foregroundMark x1="42674" y1="87817" x2="42674" y2="87817"/>
                        <a14:foregroundMark x1="53605" y1="86610" x2="53605" y2="86610"/>
                        <a14:foregroundMark x1="57558" y1="86248" x2="57558" y2="86248"/>
                        <a14:foregroundMark x1="61977" y1="83595" x2="61977" y2="83595"/>
                        <a14:foregroundMark x1="65349" y1="80941" x2="65349" y2="80941"/>
                        <a14:foregroundMark x1="49884" y1="83836" x2="49884" y2="83836"/>
                        <a14:foregroundMark x1="54767" y1="97346" x2="54767" y2="97346"/>
                      </a14:backgroundRemoval>
                    </a14:imgEffect>
                  </a14:imgLayer>
                </a14:imgProps>
              </a:ext>
              <a:ext uri="{28A0092B-C50C-407E-A947-70E740481C1C}">
                <a14:useLocalDpi xmlns:a14="http://schemas.microsoft.com/office/drawing/2010/main" val="0"/>
              </a:ext>
            </a:extLst>
          </a:blip>
          <a:srcRect/>
          <a:stretch>
            <a:fillRect/>
          </a:stretch>
        </p:blipFill>
        <p:spPr bwMode="auto">
          <a:xfrm>
            <a:off x="938434" y="2521046"/>
            <a:ext cx="1409672" cy="131711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1163C51C-11E6-4D78-8F1E-0838B84D0143}"/>
              </a:ext>
            </a:extLst>
          </p:cNvPr>
          <p:cNvGrpSpPr/>
          <p:nvPr/>
        </p:nvGrpSpPr>
        <p:grpSpPr>
          <a:xfrm>
            <a:off x="958830" y="1717787"/>
            <a:ext cx="10559840" cy="3898279"/>
            <a:chOff x="2502554" y="1141534"/>
            <a:chExt cx="9401776" cy="3898279"/>
          </a:xfrm>
        </p:grpSpPr>
        <p:sp>
          <p:nvSpPr>
            <p:cNvPr id="24" name="TextBox 23">
              <a:extLst>
                <a:ext uri="{FF2B5EF4-FFF2-40B4-BE49-F238E27FC236}">
                  <a16:creationId xmlns:a16="http://schemas.microsoft.com/office/drawing/2014/main" id="{5811B960-F14C-478E-B9A6-CFEB35EB461A}"/>
                </a:ext>
              </a:extLst>
            </p:cNvPr>
            <p:cNvSpPr txBox="1"/>
            <p:nvPr/>
          </p:nvSpPr>
          <p:spPr>
            <a:xfrm>
              <a:off x="2502554" y="3654818"/>
              <a:ext cx="9401776" cy="1384995"/>
            </a:xfrm>
            <a:prstGeom prst="rect">
              <a:avLst/>
            </a:prstGeom>
            <a:gradFill flip="none" rotWithShape="1">
              <a:gsLst>
                <a:gs pos="0">
                  <a:srgbClr val="4FC6E0">
                    <a:tint val="66000"/>
                    <a:satMod val="160000"/>
                  </a:srgbClr>
                </a:gs>
                <a:gs pos="50000">
                  <a:srgbClr val="4FC6E0">
                    <a:tint val="44500"/>
                    <a:satMod val="160000"/>
                  </a:srgbClr>
                </a:gs>
                <a:gs pos="100000">
                  <a:srgbClr val="4FC6E0">
                    <a:tint val="23500"/>
                    <a:satMod val="160000"/>
                  </a:srgbClr>
                </a:gs>
              </a:gsLst>
              <a:lin ang="0" scaled="1"/>
              <a:tileRect/>
            </a:gradFill>
            <a:ln>
              <a:solidFill>
                <a:schemeClr val="tx1"/>
              </a:solidFill>
              <a:prstDash val="sysDot"/>
            </a:ln>
          </p:spPr>
          <p:txBody>
            <a:bodyPr wrap="square">
              <a:spAutoFit/>
            </a:bodyPr>
            <a:lstStyle/>
            <a:p>
              <a:pPr algn="just">
                <a:defRPr/>
              </a:pPr>
              <a:r>
                <a:rPr lang="vi-VN" sz="2800" dirty="0" smtClean="0">
                  <a:solidFill>
                    <a:srgbClr val="002060"/>
                  </a:solidFill>
                  <a:latin typeface="+mj-lt"/>
                  <a:cs typeface="Times New Roman" pitchFamily="18" charset="0"/>
                </a:rPr>
                <a:t>Quan sát hình ảnh các nhân vật hoạt hình và cho biết đây là nhân vật trong bộ phim nào?</a:t>
              </a:r>
            </a:p>
            <a:p>
              <a:pPr algn="just">
                <a:defRPr/>
              </a:pPr>
              <a:endParaRPr lang="en-US" sz="2800" dirty="0">
                <a:solidFill>
                  <a:srgbClr val="002060"/>
                </a:solidFill>
                <a:latin typeface="#9Slide03 SVN-PF Din Text Pro C" panose="02000506020000020004" pitchFamily="2" charset="0"/>
                <a:cs typeface="Times New Roman" pitchFamily="18" charset="0"/>
              </a:endParaRPr>
            </a:p>
          </p:txBody>
        </p:sp>
        <p:sp>
          <p:nvSpPr>
            <p:cNvPr id="25" name="Flowchart: Terminator 24">
              <a:extLst>
                <a:ext uri="{FF2B5EF4-FFF2-40B4-BE49-F238E27FC236}">
                  <a16:creationId xmlns:a16="http://schemas.microsoft.com/office/drawing/2014/main" id="{BC1E91B1-C9EE-4697-92C6-E949E8AA2804}"/>
                </a:ext>
              </a:extLst>
            </p:cNvPr>
            <p:cNvSpPr/>
            <p:nvPr/>
          </p:nvSpPr>
          <p:spPr>
            <a:xfrm>
              <a:off x="6164738" y="2906215"/>
              <a:ext cx="3038502" cy="537328"/>
            </a:xfrm>
            <a:prstGeom prst="flowChartTerminator">
              <a:avLst/>
            </a:prstGeom>
            <a:solidFill>
              <a:srgbClr val="A2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9Slide03 SVN-PF Din Text Pro C" panose="02000506020000020004" pitchFamily="2" charset="0"/>
                </a:rPr>
                <a:t>Nhiệm</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vụ</a:t>
              </a:r>
              <a:r>
                <a:rPr lang="vi-VN" sz="3600" dirty="0">
                  <a:latin typeface="#9Slide03 SVN-PF Din Text Pro C" panose="02000506020000020004" pitchFamily="2" charset="0"/>
                </a:rPr>
                <a:t> </a:t>
              </a:r>
              <a:endParaRPr lang="en-US" sz="3600" dirty="0">
                <a:latin typeface="#9Slide03 SVN-PF Din Text Pro C" panose="02000506020000020004" pitchFamily="2" charset="0"/>
              </a:endParaRPr>
            </a:p>
          </p:txBody>
        </p:sp>
        <p:pic>
          <p:nvPicPr>
            <p:cNvPr id="26" name="Picture 25">
              <a:extLst>
                <a:ext uri="{FF2B5EF4-FFF2-40B4-BE49-F238E27FC236}">
                  <a16:creationId xmlns:a16="http://schemas.microsoft.com/office/drawing/2014/main" id="{610C6EE3-2884-40F6-BDFA-52A7188CC87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6047" r="92907">
                          <a14:foregroundMark x1="8140" y1="38372" x2="13953" y2="48256"/>
                          <a14:foregroundMark x1="6047" y1="40814" x2="8488" y2="44535"/>
                          <a14:foregroundMark x1="31860" y1="58721" x2="32907" y2="59535"/>
                          <a14:foregroundMark x1="92674" y1="80000" x2="92907" y2="83605"/>
                        </a14:backgroundRemoval>
                      </a14:imgEffect>
                    </a14:imgLayer>
                  </a14:imgProps>
                </a:ext>
              </a:extLst>
            </a:blip>
            <a:stretch>
              <a:fillRect/>
            </a:stretch>
          </p:blipFill>
          <p:spPr>
            <a:xfrm>
              <a:off x="6948957" y="1141534"/>
              <a:ext cx="1207481" cy="1207481"/>
            </a:xfrm>
            <a:prstGeom prst="rect">
              <a:avLst/>
            </a:prstGeom>
          </p:spPr>
        </p:pic>
      </p:grpSp>
      <p:sp>
        <p:nvSpPr>
          <p:cNvPr id="28" name="Text Box 5">
            <a:extLst>
              <a:ext uri="{FF2B5EF4-FFF2-40B4-BE49-F238E27FC236}">
                <a16:creationId xmlns:a16="http://schemas.microsoft.com/office/drawing/2014/main" id="{AE8D8131-8382-406E-A963-0905AC744FD7}"/>
              </a:ext>
            </a:extLst>
          </p:cNvPr>
          <p:cNvSpPr txBox="1">
            <a:spLocks noChangeArrowheads="1"/>
          </p:cNvSpPr>
          <p:nvPr/>
        </p:nvSpPr>
        <p:spPr bwMode="auto">
          <a:xfrm>
            <a:off x="2901874" y="1464019"/>
            <a:ext cx="2333834" cy="2554545"/>
          </a:xfrm>
          <a:prstGeom prst="rect">
            <a:avLst/>
          </a:prstGeom>
          <a:solidFill>
            <a:schemeClr val="accent4">
              <a:lumMod val="20000"/>
              <a:lumOff val="80000"/>
            </a:schemeClr>
          </a:solidFill>
          <a:ln w="3175" algn="ctr">
            <a:solidFill>
              <a:schemeClr val="tx1"/>
            </a:solidFill>
            <a:prstDash val="sysDash"/>
            <a:miter lim="800000"/>
            <a:headEnd/>
            <a:tailEnd/>
            <a:extLst>
              <a:ext uri="{C807C97D-BFC1-408E-A445-0C87EB9F89A2}">
                <ask:lineSketchStyleProps xmlns="" xmlns:ask="http://schemas.microsoft.com/office/drawing/2018/sketchyshapes">
                  <ask:type>
                    <ask:lineSketchNone/>
                  </ask:type>
                </ask:lineSketchStyleProps>
              </a:ext>
            </a:extLst>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defRPr/>
            </a:pPr>
            <a:r>
              <a:rPr lang="en-US" sz="3200" b="1" dirty="0" err="1">
                <a:solidFill>
                  <a:srgbClr val="000000"/>
                </a:solidFill>
                <a:latin typeface="#9Slide03 SVN-PF Din Text Pro C" panose="02000506020000020004" pitchFamily="2" charset="0"/>
              </a:rPr>
              <a:t>Giơ</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tay</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mở</a:t>
            </a:r>
            <a:r>
              <a:rPr lang="en-US" sz="3200" b="1" dirty="0">
                <a:solidFill>
                  <a:srgbClr val="000000"/>
                </a:solidFill>
                <a:latin typeface="#9Slide03 SVN-PF Din Text Pro C" panose="02000506020000020004" pitchFamily="2" charset="0"/>
              </a:rPr>
              <a:t> MC </a:t>
            </a:r>
            <a:r>
              <a:rPr lang="en-US" sz="3200" b="1" dirty="0" err="1">
                <a:solidFill>
                  <a:srgbClr val="000000"/>
                </a:solidFill>
                <a:latin typeface="#9Slide03 SVN-PF Din Text Pro C" panose="02000506020000020004" pitchFamily="2" charset="0"/>
              </a:rPr>
              <a:t>trả</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lời</a:t>
            </a:r>
            <a:endParaRPr lang="en-US" sz="3200" b="1" dirty="0">
              <a:solidFill>
                <a:srgbClr val="000000"/>
              </a:solidFill>
              <a:latin typeface="#9Slide03 SVN-PF Din Text Pro C" panose="02000506020000020004" pitchFamily="2" charset="0"/>
            </a:endParaRPr>
          </a:p>
          <a:p>
            <a:pPr algn="ctr" eaLnBrk="1" hangingPunct="1">
              <a:spcBef>
                <a:spcPct val="50000"/>
              </a:spcBef>
              <a:defRPr/>
            </a:pPr>
            <a:endParaRPr lang="en-US" sz="3200" b="1" dirty="0">
              <a:solidFill>
                <a:srgbClr val="000000"/>
              </a:solidFill>
              <a:latin typeface="#9Slide03 SVN-PF Din Text Pro C" panose="02000506020000020004" pitchFamily="2" charset="0"/>
            </a:endParaRPr>
          </a:p>
          <a:p>
            <a:pPr algn="ctr" eaLnBrk="1" hangingPunct="1">
              <a:spcBef>
                <a:spcPct val="50000"/>
              </a:spcBef>
              <a:defRPr/>
            </a:pPr>
            <a:endParaRPr lang="en-US" sz="3200" b="1" dirty="0">
              <a:solidFill>
                <a:srgbClr val="000000"/>
              </a:solidFill>
              <a:latin typeface="#9Slide03 SVN-PF Din Text Pro C" panose="02000506020000020004" pitchFamily="2" charset="0"/>
            </a:endParaRPr>
          </a:p>
        </p:txBody>
      </p:sp>
      <p:pic>
        <p:nvPicPr>
          <p:cNvPr id="29" name="Picture 2" descr="Để con học tốt Toán- cha mẹ cần làm gì">
            <a:extLst>
              <a:ext uri="{FF2B5EF4-FFF2-40B4-BE49-F238E27FC236}">
                <a16:creationId xmlns:a16="http://schemas.microsoft.com/office/drawing/2014/main" id="{9D394DCD-0054-458E-B275-14F0D393493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7138" r="64164" b="8611"/>
          <a:stretch/>
        </p:blipFill>
        <p:spPr bwMode="auto">
          <a:xfrm>
            <a:off x="3501199" y="2565589"/>
            <a:ext cx="1093416" cy="1196806"/>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a:extLst>
              <a:ext uri="{FF2B5EF4-FFF2-40B4-BE49-F238E27FC236}">
                <a16:creationId xmlns:a16="http://schemas.microsoft.com/office/drawing/2014/main" id="{7C420ABF-4470-452C-9560-47579677E55A}"/>
              </a:ext>
            </a:extLst>
          </p:cNvPr>
          <p:cNvCxnSpPr/>
          <p:nvPr/>
        </p:nvCxnSpPr>
        <p:spPr>
          <a:xfrm>
            <a:off x="45409" y="1295158"/>
            <a:ext cx="12192000" cy="0"/>
          </a:xfrm>
          <a:prstGeom prst="line">
            <a:avLst/>
          </a:prstGeom>
          <a:ln w="57150">
            <a:solidFill>
              <a:srgbClr val="002060"/>
            </a:solidFill>
            <a:prstDash val="sysDash"/>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884854" y="-45355"/>
            <a:ext cx="7249648" cy="1370497"/>
            <a:chOff x="1884854" y="-45355"/>
            <a:chExt cx="7249648" cy="1370497"/>
          </a:xfrm>
        </p:grpSpPr>
        <p:sp>
          <p:nvSpPr>
            <p:cNvPr id="27" name="Rectangle 26">
              <a:extLst>
                <a:ext uri="{FF2B5EF4-FFF2-40B4-BE49-F238E27FC236}">
                  <a16:creationId xmlns:a16="http://schemas.microsoft.com/office/drawing/2014/main" id="{88EBCF4B-24AB-4D09-99C3-A080D0FB8406}"/>
                </a:ext>
              </a:extLst>
            </p:cNvPr>
            <p:cNvSpPr/>
            <p:nvPr/>
          </p:nvSpPr>
          <p:spPr>
            <a:xfrm>
              <a:off x="2771768" y="1703"/>
              <a:ext cx="6362734" cy="1323439"/>
            </a:xfrm>
            <a:prstGeom prst="rect">
              <a:avLst/>
            </a:prstGeom>
            <a:noFill/>
          </p:spPr>
          <p:txBody>
            <a:bodyPr wrap="square" lIns="91440" tIns="45720" rIns="91440" bIns="45720">
              <a:spAutoFit/>
            </a:bodyPr>
            <a:lstStyle/>
            <a:p>
              <a:pPr algn="ctr"/>
              <a:r>
                <a:rPr lang="en-US" sz="8000" b="1"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9Slide03 SVN-PF Din Text Pro C" panose="02000506020000020004" pitchFamily="2" charset="0"/>
                </a:rPr>
                <a:t>KHỞI ĐỘNG</a:t>
              </a:r>
              <a:endParaRPr lang="en-US" sz="8800" b="1" cap="none" spc="0"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9Slide03 SVN-PF Din Text Pro C" panose="02000506020000020004" pitchFamily="2" charset="0"/>
              </a:endParaRPr>
            </a:p>
          </p:txBody>
        </p:sp>
        <p:pic>
          <p:nvPicPr>
            <p:cNvPr id="6" name="Picture 4" descr="Hình ảnh Khởi động Tàu Con Thoi Nhiệm Vụ Phẳng Biểu Tượng Màu Vector, Kinh  Doanh., Công Ty, Máy Tính Vector và PNG với nền trong suốt để tải xuống  miễn phí">
              <a:extLst>
                <a:ext uri="{FF2B5EF4-FFF2-40B4-BE49-F238E27FC236}">
                  <a16:creationId xmlns:a16="http://schemas.microsoft.com/office/drawing/2014/main" id="{135A1D72-94F7-400B-8759-3904BDFACF3C}"/>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9130" t="17766" r="18043" b="17766"/>
            <a:stretch/>
          </p:blipFill>
          <p:spPr bwMode="auto">
            <a:xfrm>
              <a:off x="1884854" y="-45355"/>
              <a:ext cx="1272858" cy="1306121"/>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26036" y="4775170"/>
            <a:ext cx="3858739" cy="2082830"/>
          </a:xfrm>
          <a:prstGeom prst="rect">
            <a:avLst/>
          </a:prstGeom>
        </p:spPr>
      </p:pic>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47907" y="4775169"/>
            <a:ext cx="3243304" cy="2102255"/>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17749" y="1289647"/>
            <a:ext cx="3443111" cy="2728917"/>
          </a:xfrm>
          <a:prstGeom prst="rect">
            <a:avLst/>
          </a:prstGeom>
        </p:spPr>
      </p:pic>
    </p:spTree>
    <p:extLst>
      <p:ext uri="{BB962C8B-B14F-4D97-AF65-F5344CB8AC3E}">
        <p14:creationId xmlns:p14="http://schemas.microsoft.com/office/powerpoint/2010/main" val="7680905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36"/>
                                        </p:tgtEl>
                                        <p:attrNameLst>
                                          <p:attrName>style.visibility</p:attrName>
                                        </p:attrNameLst>
                                      </p:cBhvr>
                                      <p:to>
                                        <p:strVal val="visible"/>
                                      </p:to>
                                    </p:set>
                                    <p:animEffect transition="in" filter="wipe(down)">
                                      <p:cBhvr>
                                        <p:cTn id="17" dur="500"/>
                                        <p:tgtEl>
                                          <p:spTgt spid="10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p:nvPr/>
        </p:nvGrpSpPr>
        <p:grpSpPr>
          <a:xfrm>
            <a:off x="106210" y="955964"/>
            <a:ext cx="3828473" cy="3036608"/>
            <a:chOff x="50800" y="703274"/>
            <a:chExt cx="3828473" cy="317125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703274"/>
              <a:ext cx="3828473" cy="2774220"/>
            </a:xfrm>
            <a:prstGeom prst="rect">
              <a:avLst/>
            </a:prstGeom>
          </p:spPr>
        </p:pic>
        <p:sp>
          <p:nvSpPr>
            <p:cNvPr id="3" name="TextBox 2"/>
            <p:cNvSpPr txBox="1"/>
            <p:nvPr/>
          </p:nvSpPr>
          <p:spPr>
            <a:xfrm>
              <a:off x="1565561" y="3505198"/>
              <a:ext cx="9188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Núi lửa</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7" name="Group 6"/>
          <p:cNvGrpSpPr/>
          <p:nvPr/>
        </p:nvGrpSpPr>
        <p:grpSpPr>
          <a:xfrm>
            <a:off x="4017818" y="897240"/>
            <a:ext cx="3962400" cy="3198964"/>
            <a:chOff x="4017818" y="703274"/>
            <a:chExt cx="3962400" cy="319896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818" y="703274"/>
              <a:ext cx="3962400" cy="2774220"/>
            </a:xfrm>
            <a:prstGeom prst="rect">
              <a:avLst/>
            </a:prstGeom>
          </p:spPr>
        </p:pic>
        <p:sp>
          <p:nvSpPr>
            <p:cNvPr id="6" name="TextBox 5"/>
            <p:cNvSpPr txBox="1"/>
            <p:nvPr/>
          </p:nvSpPr>
          <p:spPr>
            <a:xfrm>
              <a:off x="5763491" y="3532906"/>
              <a:ext cx="9989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Khí thải</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15" name="Group 14"/>
          <p:cNvGrpSpPr/>
          <p:nvPr/>
        </p:nvGrpSpPr>
        <p:grpSpPr>
          <a:xfrm>
            <a:off x="180109" y="3929946"/>
            <a:ext cx="3699164" cy="2992586"/>
            <a:chOff x="180109" y="3929946"/>
            <a:chExt cx="3699164" cy="2992586"/>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09" y="3929946"/>
              <a:ext cx="3699164" cy="2540127"/>
            </a:xfrm>
            <a:prstGeom prst="rect">
              <a:avLst/>
            </a:prstGeom>
          </p:spPr>
        </p:pic>
        <p:sp>
          <p:nvSpPr>
            <p:cNvPr id="11" name="TextBox 10"/>
            <p:cNvSpPr txBox="1"/>
            <p:nvPr/>
          </p:nvSpPr>
          <p:spPr>
            <a:xfrm>
              <a:off x="637301" y="6553200"/>
              <a:ext cx="26940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Thay đổi  của quĩ đạo TĐ</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18" name="Group 17"/>
          <p:cNvGrpSpPr/>
          <p:nvPr/>
        </p:nvGrpSpPr>
        <p:grpSpPr>
          <a:xfrm>
            <a:off x="4156364" y="3957650"/>
            <a:ext cx="3962400" cy="2937171"/>
            <a:chOff x="4156364" y="3957650"/>
            <a:chExt cx="3962400" cy="2937171"/>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6364" y="3957650"/>
              <a:ext cx="3962400" cy="2512423"/>
            </a:xfrm>
            <a:prstGeom prst="rect">
              <a:avLst/>
            </a:prstGeom>
          </p:spPr>
        </p:pic>
        <p:sp>
          <p:nvSpPr>
            <p:cNvPr id="17" name="TextBox 16"/>
            <p:cNvSpPr txBox="1"/>
            <p:nvPr/>
          </p:nvSpPr>
          <p:spPr>
            <a:xfrm>
              <a:off x="5417127" y="6525489"/>
              <a:ext cx="11112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Phá rừng</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24" name="Group 23"/>
          <p:cNvGrpSpPr/>
          <p:nvPr/>
        </p:nvGrpSpPr>
        <p:grpSpPr>
          <a:xfrm>
            <a:off x="8509778" y="849025"/>
            <a:ext cx="3516570" cy="3140899"/>
            <a:chOff x="8509778" y="710477"/>
            <a:chExt cx="3516570" cy="3140899"/>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9778" y="710477"/>
              <a:ext cx="3516570" cy="2794721"/>
            </a:xfrm>
            <a:prstGeom prst="rect">
              <a:avLst/>
            </a:prstGeom>
          </p:spPr>
        </p:pic>
        <p:sp>
          <p:nvSpPr>
            <p:cNvPr id="21" name="TextBox 20"/>
            <p:cNvSpPr txBox="1"/>
            <p:nvPr/>
          </p:nvSpPr>
          <p:spPr>
            <a:xfrm>
              <a:off x="9573486" y="3482044"/>
              <a:ext cx="19736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Rác thải sinh hoạt</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23" name="Group 22"/>
          <p:cNvGrpSpPr/>
          <p:nvPr/>
        </p:nvGrpSpPr>
        <p:grpSpPr>
          <a:xfrm>
            <a:off x="8509778" y="3874530"/>
            <a:ext cx="3801622" cy="2973797"/>
            <a:chOff x="8509778" y="3874530"/>
            <a:chExt cx="3801622" cy="2973797"/>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9778" y="3874530"/>
              <a:ext cx="3634329" cy="2542136"/>
            </a:xfrm>
            <a:prstGeom prst="rect">
              <a:avLst/>
            </a:prstGeom>
          </p:spPr>
        </p:pic>
        <p:sp>
          <p:nvSpPr>
            <p:cNvPr id="22" name="TextBox 21"/>
            <p:cNvSpPr txBox="1"/>
            <p:nvPr/>
          </p:nvSpPr>
          <p:spPr>
            <a:xfrm>
              <a:off x="9490365" y="6478995"/>
              <a:ext cx="28210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Khí thải </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25" name="Group 24"/>
          <p:cNvGrpSpPr/>
          <p:nvPr/>
        </p:nvGrpSpPr>
        <p:grpSpPr>
          <a:xfrm>
            <a:off x="152399" y="69275"/>
            <a:ext cx="12039600" cy="928252"/>
            <a:chOff x="152399" y="0"/>
            <a:chExt cx="12039600" cy="1190953"/>
          </a:xfrm>
        </p:grpSpPr>
        <p:grpSp>
          <p:nvGrpSpPr>
            <p:cNvPr id="26" name="Group 25">
              <a:extLst>
                <a:ext uri="{FF2B5EF4-FFF2-40B4-BE49-F238E27FC236}">
                  <a16:creationId xmlns:a16="http://schemas.microsoft.com/office/drawing/2014/main" id="{0F717289-1E76-48ED-9C32-6BF148DAB4B2}"/>
                </a:ext>
              </a:extLst>
            </p:cNvPr>
            <p:cNvGrpSpPr/>
            <p:nvPr/>
          </p:nvGrpSpPr>
          <p:grpSpPr>
            <a:xfrm>
              <a:off x="152399" y="0"/>
              <a:ext cx="12039600" cy="1190953"/>
              <a:chOff x="152399" y="0"/>
              <a:chExt cx="12039600" cy="1190953"/>
            </a:xfrm>
          </p:grpSpPr>
          <p:sp>
            <p:nvSpPr>
              <p:cNvPr id="28" name="Lưu đồ: Điểm Kết Thúc 147">
                <a:extLst>
                  <a:ext uri="{FF2B5EF4-FFF2-40B4-BE49-F238E27FC236}">
                    <a16:creationId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29" name="Oval 28">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7" name="Rectangle 26"/>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endParaRPr lang="en-US" sz="2800"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4805553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sz="quarter" idx="4294967295"/>
          </p:nvPr>
        </p:nvSpPr>
        <p:spPr>
          <a:xfrm>
            <a:off x="501800" y="1088787"/>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I</a:t>
            </a:r>
            <a:r>
              <a:rPr lang="vi-VN" altLang="en-US" sz="2300" b="1" dirty="0" smtClean="0">
                <a:solidFill>
                  <a:srgbClr val="002060"/>
                </a:solidFill>
                <a:latin typeface="Times New Roman" panose="02020603050405020304" pitchFamily="18" charset="0"/>
                <a:cs typeface="Times New Roman" panose="02020603050405020304" pitchFamily="18" charset="0"/>
              </a:rPr>
              <a:t>. </a:t>
            </a:r>
            <a:r>
              <a:rPr lang="vi-VN" altLang="en-US" sz="2300" b="1" dirty="0" smtClean="0">
                <a:solidFill>
                  <a:srgbClr val="002060"/>
                </a:solidFill>
                <a:latin typeface="Times New Roman" panose="02020603050405020304" pitchFamily="18" charset="0"/>
                <a:cs typeface="Times New Roman" panose="02020603050405020304" pitchFamily="18" charset="0"/>
              </a:rPr>
              <a:t>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2013785555"/>
              </p:ext>
            </p:extLst>
          </p:nvPr>
        </p:nvGraphicFramePr>
        <p:xfrm>
          <a:off x="207818" y="1576004"/>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1880065"/>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3066611"/>
            <a:ext cx="810490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iểu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hiện bởi sự nóng lên toàn cầu, mực nước </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biển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dâng và gia tăng các hiện tượng khí tượng thuỷ văn cực đoan.</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grpSp>
        <p:nvGrpSpPr>
          <p:cNvPr id="7" name="Group 6"/>
          <p:cNvGrpSpPr/>
          <p:nvPr/>
        </p:nvGrpSpPr>
        <p:grpSpPr>
          <a:xfrm>
            <a:off x="152399" y="69275"/>
            <a:ext cx="12039600" cy="928252"/>
            <a:chOff x="152399" y="0"/>
            <a:chExt cx="12039600" cy="1190953"/>
          </a:xfrm>
        </p:grpSpPr>
        <p:grpSp>
          <p:nvGrpSpPr>
            <p:cNvPr id="8" name="Group 7">
              <a:extLst>
                <a:ext uri="{FF2B5EF4-FFF2-40B4-BE49-F238E27FC236}">
                  <a16:creationId xmlns:a16="http://schemas.microsoft.com/office/drawing/2014/main" id="{0F717289-1E76-48ED-9C32-6BF148DAB4B2}"/>
                </a:ext>
              </a:extLst>
            </p:cNvPr>
            <p:cNvGrpSpPr/>
            <p:nvPr/>
          </p:nvGrpSpPr>
          <p:grpSpPr>
            <a:xfrm>
              <a:off x="152399" y="0"/>
              <a:ext cx="12039600" cy="1190953"/>
              <a:chOff x="152399" y="0"/>
              <a:chExt cx="12039600" cy="1190953"/>
            </a:xfrm>
          </p:grpSpPr>
          <p:sp>
            <p:nvSpPr>
              <p:cNvPr id="11" name="Lưu đồ: Điểm Kết Thúc 147">
                <a:extLst>
                  <a:ext uri="{FF2B5EF4-FFF2-40B4-BE49-F238E27FC236}">
                    <a16:creationId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2" name="Oval 11">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9" name="Rectangle 8"/>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endParaRPr lang="en-US" sz="2800"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5278252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1108363"/>
            <a:ext cx="2867025" cy="2258292"/>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056" y="3357409"/>
            <a:ext cx="3342408" cy="3348191"/>
          </a:xfrm>
          <a:prstGeom prst="rect">
            <a:avLst/>
          </a:prstGeom>
        </p:spPr>
      </p:pic>
      <p:grpSp>
        <p:nvGrpSpPr>
          <p:cNvPr id="39" name="Group 38"/>
          <p:cNvGrpSpPr/>
          <p:nvPr/>
        </p:nvGrpSpPr>
        <p:grpSpPr>
          <a:xfrm>
            <a:off x="3172690" y="3755014"/>
            <a:ext cx="3380509" cy="2833634"/>
            <a:chOff x="3172690" y="3755014"/>
            <a:chExt cx="3380509" cy="2833634"/>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690" y="3755014"/>
              <a:ext cx="3380509" cy="2437968"/>
            </a:xfrm>
            <a:prstGeom prst="rect">
              <a:avLst/>
            </a:prstGeom>
          </p:spPr>
        </p:pic>
        <p:sp>
          <p:nvSpPr>
            <p:cNvPr id="28" name="TextBox 27"/>
            <p:cNvSpPr txBox="1"/>
            <p:nvPr/>
          </p:nvSpPr>
          <p:spPr>
            <a:xfrm>
              <a:off x="4059381" y="6219316"/>
              <a:ext cx="1870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Băng tan</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40" name="Group 39"/>
          <p:cNvGrpSpPr/>
          <p:nvPr/>
        </p:nvGrpSpPr>
        <p:grpSpPr>
          <a:xfrm>
            <a:off x="-1" y="3768869"/>
            <a:ext cx="2917825" cy="2890427"/>
            <a:chOff x="-1" y="3768869"/>
            <a:chExt cx="2917825" cy="2890427"/>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768869"/>
              <a:ext cx="2917825" cy="2521095"/>
            </a:xfrm>
            <a:prstGeom prst="rect">
              <a:avLst/>
            </a:prstGeom>
          </p:spPr>
        </p:pic>
        <p:sp>
          <p:nvSpPr>
            <p:cNvPr id="29" name="TextBox 28"/>
            <p:cNvSpPr txBox="1"/>
            <p:nvPr/>
          </p:nvSpPr>
          <p:spPr>
            <a:xfrm>
              <a:off x="263236" y="6289964"/>
              <a:ext cx="19950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Trái Đất nóng lên</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38" name="Group 37"/>
          <p:cNvGrpSpPr/>
          <p:nvPr/>
        </p:nvGrpSpPr>
        <p:grpSpPr>
          <a:xfrm>
            <a:off x="7164533" y="1108363"/>
            <a:ext cx="4750376" cy="2165865"/>
            <a:chOff x="7164533" y="606289"/>
            <a:chExt cx="4750376" cy="2667939"/>
          </a:xfrm>
        </p:grpSpPr>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533" y="606289"/>
              <a:ext cx="4750376" cy="2303166"/>
            </a:xfrm>
            <a:prstGeom prst="rect">
              <a:avLst/>
            </a:prstGeom>
          </p:spPr>
        </p:pic>
        <p:sp>
          <p:nvSpPr>
            <p:cNvPr id="30" name="TextBox 29"/>
            <p:cNvSpPr txBox="1"/>
            <p:nvPr/>
          </p:nvSpPr>
          <p:spPr>
            <a:xfrm>
              <a:off x="8825348" y="2904896"/>
              <a:ext cx="19950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Hạn hán</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37" name="Group 36"/>
          <p:cNvGrpSpPr/>
          <p:nvPr/>
        </p:nvGrpSpPr>
        <p:grpSpPr>
          <a:xfrm>
            <a:off x="3172690" y="1108363"/>
            <a:ext cx="3380509" cy="2618378"/>
            <a:chOff x="3172690" y="749443"/>
            <a:chExt cx="3380509" cy="2977298"/>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2690" y="749443"/>
              <a:ext cx="3380509" cy="2617211"/>
            </a:xfrm>
            <a:prstGeom prst="rect">
              <a:avLst/>
            </a:prstGeom>
          </p:spPr>
        </p:pic>
        <p:sp>
          <p:nvSpPr>
            <p:cNvPr id="31" name="TextBox 30"/>
            <p:cNvSpPr txBox="1"/>
            <p:nvPr/>
          </p:nvSpPr>
          <p:spPr>
            <a:xfrm>
              <a:off x="3693682" y="3357409"/>
              <a:ext cx="28595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Sự biến đổi của bão</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93" y="1108364"/>
            <a:ext cx="2867025" cy="2235138"/>
          </a:xfrm>
          <a:prstGeom prst="rect">
            <a:avLst/>
          </a:prstGeom>
        </p:spPr>
      </p:pic>
      <p:sp>
        <p:nvSpPr>
          <p:cNvPr id="33" name="TextBox 32"/>
          <p:cNvSpPr txBox="1"/>
          <p:nvPr/>
        </p:nvSpPr>
        <p:spPr>
          <a:xfrm>
            <a:off x="836038" y="3343501"/>
            <a:ext cx="19950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Nhiệt độ tăng</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41" name="TextBox 40"/>
          <p:cNvSpPr txBox="1"/>
          <p:nvPr/>
        </p:nvSpPr>
        <p:spPr>
          <a:xfrm>
            <a:off x="10671464" y="3495901"/>
            <a:ext cx="153913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hlinkClick r:id="rId8" action="ppaction://hlinkfile"/>
              </a:rPr>
              <a:t>Còn ở Việt Nam thì BĐKH biểu hiện như thế nào?</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nvGrpSpPr>
          <p:cNvPr id="21" name="Group 20"/>
          <p:cNvGrpSpPr/>
          <p:nvPr/>
        </p:nvGrpSpPr>
        <p:grpSpPr>
          <a:xfrm>
            <a:off x="152399" y="69275"/>
            <a:ext cx="12039600" cy="928252"/>
            <a:chOff x="152399" y="0"/>
            <a:chExt cx="12039600" cy="1190953"/>
          </a:xfrm>
        </p:grpSpPr>
        <p:grpSp>
          <p:nvGrpSpPr>
            <p:cNvPr id="22" name="Group 21">
              <a:extLst>
                <a:ext uri="{FF2B5EF4-FFF2-40B4-BE49-F238E27FC236}">
                  <a16:creationId xmlns:a16="http://schemas.microsoft.com/office/drawing/2014/main" id="{0F717289-1E76-48ED-9C32-6BF148DAB4B2}"/>
                </a:ext>
              </a:extLst>
            </p:cNvPr>
            <p:cNvGrpSpPr/>
            <p:nvPr/>
          </p:nvGrpSpPr>
          <p:grpSpPr>
            <a:xfrm>
              <a:off x="152399" y="0"/>
              <a:ext cx="12039600" cy="1190953"/>
              <a:chOff x="152399" y="0"/>
              <a:chExt cx="12039600" cy="1190953"/>
            </a:xfrm>
          </p:grpSpPr>
          <p:sp>
            <p:nvSpPr>
              <p:cNvPr id="24" name="Lưu đồ: Điểm Kết Thúc 147">
                <a:extLst>
                  <a:ext uri="{FF2B5EF4-FFF2-40B4-BE49-F238E27FC236}">
                    <a16:creationId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27" name="Oval 26">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3" name="Rectangle 22"/>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endParaRPr lang="en-US" sz="2800"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4891996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down)">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sz="quarter" idx="4294967295"/>
          </p:nvPr>
        </p:nvSpPr>
        <p:spPr>
          <a:xfrm>
            <a:off x="321691" y="1088789"/>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I</a:t>
            </a:r>
            <a:r>
              <a:rPr lang="vi-VN" altLang="en-US" sz="2300" b="1" dirty="0" smtClean="0">
                <a:solidFill>
                  <a:srgbClr val="002060"/>
                </a:solidFill>
                <a:latin typeface="Times New Roman" panose="02020603050405020304" pitchFamily="18" charset="0"/>
                <a:cs typeface="Times New Roman" panose="02020603050405020304" pitchFamily="18" charset="0"/>
              </a:rPr>
              <a:t>. </a:t>
            </a:r>
            <a:r>
              <a:rPr lang="vi-VN" altLang="en-US" sz="2300" b="1" dirty="0" smtClean="0">
                <a:solidFill>
                  <a:srgbClr val="002060"/>
                </a:solidFill>
                <a:latin typeface="Times New Roman" panose="02020603050405020304" pitchFamily="18" charset="0"/>
                <a:cs typeface="Times New Roman" panose="02020603050405020304" pitchFamily="18" charset="0"/>
              </a:rPr>
              <a:t>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514637224"/>
              </p:ext>
            </p:extLst>
          </p:nvPr>
        </p:nvGraphicFramePr>
        <p:xfrm>
          <a:off x="207818" y="1814944"/>
          <a:ext cx="11734800" cy="5043056"/>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260764">
                <a:tc>
                  <a:txBody>
                    <a:bodyPr/>
                    <a:lstStyle/>
                    <a:p>
                      <a:pPr algn="ctr">
                        <a:lnSpc>
                          <a:spcPct val="115000"/>
                        </a:lnSpc>
                        <a:spcAft>
                          <a:spcPts val="0"/>
                        </a:spcAft>
                      </a:pPr>
                      <a:r>
                        <a:rPr lang="nl-NL" sz="24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260764">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Biểu hiện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260764">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Hậu quả</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260764">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Giải pháp</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1977048"/>
            <a:ext cx="8104909" cy="90774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3482247"/>
            <a:ext cx="81049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iểu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hiện bởi sự nóng lên toàn cầu, mực nước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biển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dâng và gia tăng các hiện tượng khí tượng thuỷ văn cực đoan.</a:t>
            </a:r>
            <a:endParaRPr kumimoji="0" lang="en-US" sz="24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 name="TextBox 2"/>
          <p:cNvSpPr txBox="1"/>
          <p:nvPr/>
        </p:nvSpPr>
        <p:spPr>
          <a:xfrm>
            <a:off x="4026459" y="4676776"/>
            <a:ext cx="79161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àm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liệt</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grpSp>
        <p:nvGrpSpPr>
          <p:cNvPr id="8" name="Group 7"/>
          <p:cNvGrpSpPr/>
          <p:nvPr/>
        </p:nvGrpSpPr>
        <p:grpSpPr>
          <a:xfrm>
            <a:off x="152399" y="69275"/>
            <a:ext cx="12039600" cy="928252"/>
            <a:chOff x="152399" y="0"/>
            <a:chExt cx="12039600" cy="1190953"/>
          </a:xfrm>
        </p:grpSpPr>
        <p:grpSp>
          <p:nvGrpSpPr>
            <p:cNvPr id="9" name="Group 8">
              <a:extLst>
                <a:ext uri="{FF2B5EF4-FFF2-40B4-BE49-F238E27FC236}">
                  <a16:creationId xmlns:a16="http://schemas.microsoft.com/office/drawing/2014/main" id="{0F717289-1E76-48ED-9C32-6BF148DAB4B2}"/>
                </a:ext>
              </a:extLst>
            </p:cNvPr>
            <p:cNvGrpSpPr/>
            <p:nvPr/>
          </p:nvGrpSpPr>
          <p:grpSpPr>
            <a:xfrm>
              <a:off x="152399" y="0"/>
              <a:ext cx="12039600" cy="1190953"/>
              <a:chOff x="152399" y="0"/>
              <a:chExt cx="12039600" cy="1190953"/>
            </a:xfrm>
          </p:grpSpPr>
          <p:sp>
            <p:nvSpPr>
              <p:cNvPr id="12" name="Lưu đồ: Điểm Kết Thúc 147">
                <a:extLst>
                  <a:ext uri="{FF2B5EF4-FFF2-40B4-BE49-F238E27FC236}">
                    <a16:creationId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3" name="Oval 12">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1" name="Rectangle 10"/>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endParaRPr lang="en-US" sz="2800"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2274210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1371600"/>
            <a:ext cx="11975548" cy="210588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7491"/>
            <a:ext cx="2867025" cy="33805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825" y="3477491"/>
            <a:ext cx="2926278" cy="338050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4104" y="3477490"/>
            <a:ext cx="3002191" cy="338050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6296" y="3477491"/>
            <a:ext cx="3180052" cy="3380509"/>
          </a:xfrm>
          <a:prstGeom prst="rect">
            <a:avLst/>
          </a:prstGeom>
        </p:spPr>
      </p:pic>
      <p:grpSp>
        <p:nvGrpSpPr>
          <p:cNvPr id="8" name="Group 7"/>
          <p:cNvGrpSpPr/>
          <p:nvPr/>
        </p:nvGrpSpPr>
        <p:grpSpPr>
          <a:xfrm>
            <a:off x="152399" y="69275"/>
            <a:ext cx="12039600" cy="928252"/>
            <a:chOff x="152399" y="0"/>
            <a:chExt cx="12039600" cy="1190953"/>
          </a:xfrm>
        </p:grpSpPr>
        <p:grpSp>
          <p:nvGrpSpPr>
            <p:cNvPr id="9" name="Group 8">
              <a:extLst>
                <a:ext uri="{FF2B5EF4-FFF2-40B4-BE49-F238E27FC236}">
                  <a16:creationId xmlns:a16="http://schemas.microsoft.com/office/drawing/2014/main" id="{0F717289-1E76-48ED-9C32-6BF148DAB4B2}"/>
                </a:ext>
              </a:extLst>
            </p:cNvPr>
            <p:cNvGrpSpPr/>
            <p:nvPr/>
          </p:nvGrpSpPr>
          <p:grpSpPr>
            <a:xfrm>
              <a:off x="152399" y="0"/>
              <a:ext cx="12039600" cy="1190953"/>
              <a:chOff x="152399" y="0"/>
              <a:chExt cx="12039600" cy="1190953"/>
            </a:xfrm>
          </p:grpSpPr>
          <p:sp>
            <p:nvSpPr>
              <p:cNvPr id="11" name="Lưu đồ: Điểm Kết Thúc 147">
                <a:extLst>
                  <a:ext uri="{FF2B5EF4-FFF2-40B4-BE49-F238E27FC236}">
                    <a16:creationId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3" name="Oval 12">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0" name="Rectangle 9"/>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endParaRPr lang="en-US" sz="2800"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1736906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sz="quarter" idx="4294967295"/>
          </p:nvPr>
        </p:nvSpPr>
        <p:spPr>
          <a:xfrm>
            <a:off x="-66239" y="1185770"/>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I</a:t>
            </a:r>
            <a:r>
              <a:rPr lang="vi-VN" altLang="en-US" sz="2300" b="1" dirty="0" smtClean="0">
                <a:solidFill>
                  <a:srgbClr val="002060"/>
                </a:solidFill>
                <a:latin typeface="Times New Roman" panose="02020603050405020304" pitchFamily="18" charset="0"/>
                <a:cs typeface="Times New Roman" panose="02020603050405020304" pitchFamily="18" charset="0"/>
              </a:rPr>
              <a:t>. </a:t>
            </a:r>
            <a:r>
              <a:rPr lang="vi-VN" altLang="en-US" sz="2300" b="1" dirty="0" smtClean="0">
                <a:solidFill>
                  <a:srgbClr val="002060"/>
                </a:solidFill>
                <a:latin typeface="Times New Roman" panose="02020603050405020304" pitchFamily="18" charset="0"/>
                <a:cs typeface="Times New Roman" panose="02020603050405020304" pitchFamily="18" charset="0"/>
              </a:rPr>
              <a:t>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1386318714"/>
              </p:ext>
            </p:extLst>
          </p:nvPr>
        </p:nvGraphicFramePr>
        <p:xfrm>
          <a:off x="207818" y="1898072"/>
          <a:ext cx="11734800" cy="5116646"/>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681881">
                <a:tc>
                  <a:txBody>
                    <a:bodyPr/>
                    <a:lstStyle/>
                    <a:p>
                      <a:pPr algn="ctr">
                        <a:lnSpc>
                          <a:spcPct val="115000"/>
                        </a:lnSpc>
                        <a:spcAft>
                          <a:spcPts val="0"/>
                        </a:spcAft>
                      </a:pPr>
                      <a:r>
                        <a:rPr lang="nl-NL" sz="20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690438">
                <a:tc>
                  <a:txBody>
                    <a:bodyPr/>
                    <a:lstStyle/>
                    <a:p>
                      <a:pPr algn="ctr">
                        <a:lnSpc>
                          <a:spcPct val="115000"/>
                        </a:lnSpc>
                        <a:spcAft>
                          <a:spcPts val="0"/>
                        </a:spcAft>
                      </a:pPr>
                      <a:r>
                        <a:rPr lang="nl-NL" sz="2000" dirty="0">
                          <a:solidFill>
                            <a:schemeClr val="tx1"/>
                          </a:solidFill>
                          <a:effectLst/>
                          <a:latin typeface="Times New Roman" panose="02020603050405020304" pitchFamily="18" charset="0"/>
                          <a:cs typeface="Times New Roman" panose="02020603050405020304" pitchFamily="18" charset="0"/>
                        </a:rPr>
                        <a:t>Biểu hiện</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484946">
                <a:tc>
                  <a:txBody>
                    <a:bodyPr/>
                    <a:lstStyle/>
                    <a:p>
                      <a:pPr algn="ctr">
                        <a:lnSpc>
                          <a:spcPct val="115000"/>
                        </a:lnSpc>
                        <a:spcAft>
                          <a:spcPts val="0"/>
                        </a:spcAft>
                      </a:pPr>
                      <a:r>
                        <a:rPr lang="nl-NL" sz="2000" dirty="0">
                          <a:solidFill>
                            <a:schemeClr val="tx1"/>
                          </a:solidFill>
                          <a:effectLst/>
                          <a:latin typeface="Times New Roman" panose="02020603050405020304" pitchFamily="18" charset="0"/>
                          <a:cs typeface="Times New Roman" panose="02020603050405020304" pitchFamily="18" charset="0"/>
                        </a:rPr>
                        <a:t>Hậu quả</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259381">
                <a:tc>
                  <a:txBody>
                    <a:bodyPr/>
                    <a:lstStyle/>
                    <a:p>
                      <a:pPr algn="ctr">
                        <a:lnSpc>
                          <a:spcPct val="115000"/>
                        </a:lnSpc>
                        <a:spcAft>
                          <a:spcPts val="0"/>
                        </a:spcAft>
                      </a:pPr>
                      <a:r>
                        <a:rPr lang="nl-NL" sz="2000" dirty="0">
                          <a:solidFill>
                            <a:schemeClr val="tx1"/>
                          </a:solidFill>
                          <a:effectLst/>
                          <a:latin typeface="Times New Roman" panose="02020603050405020304" pitchFamily="18" charset="0"/>
                          <a:cs typeface="Times New Roman" panose="02020603050405020304" pitchFamily="18" charset="0"/>
                        </a:rPr>
                        <a:t>Giải pháp</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2198719"/>
            <a:ext cx="8104909" cy="90774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3994870"/>
            <a:ext cx="81049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iểu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hiện bởi sự nóng lên toàn cầu, mực nước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biển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dâng và gia tăng các hiện tượng khí tượng thuỷ văn cực đoan.</a:t>
            </a:r>
            <a:endParaRPr kumimoji="0" lang="en-US" sz="24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 name="TextBox 2"/>
          <p:cNvSpPr txBox="1"/>
          <p:nvPr/>
        </p:nvSpPr>
        <p:spPr>
          <a:xfrm>
            <a:off x="4026459" y="5161688"/>
            <a:ext cx="79161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àm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liệt</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 name="TextBox 4"/>
          <p:cNvSpPr txBox="1"/>
          <p:nvPr/>
        </p:nvSpPr>
        <p:spPr>
          <a:xfrm>
            <a:off x="4012604" y="5691841"/>
            <a:ext cx="791615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sử dụng tiết kiệm và hiệu quả năng lượng, sử dụng phương tiện giao thông công cộng, hạn chế dùng túi ni-lông, tích cực trồng cây xanh, bảo vệ rừng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9" name="Group 8"/>
          <p:cNvGrpSpPr/>
          <p:nvPr/>
        </p:nvGrpSpPr>
        <p:grpSpPr>
          <a:xfrm>
            <a:off x="152399" y="69275"/>
            <a:ext cx="12039600" cy="928252"/>
            <a:chOff x="152399" y="0"/>
            <a:chExt cx="12039600" cy="1190953"/>
          </a:xfrm>
        </p:grpSpPr>
        <p:grpSp>
          <p:nvGrpSpPr>
            <p:cNvPr id="11" name="Group 10">
              <a:extLst>
                <a:ext uri="{FF2B5EF4-FFF2-40B4-BE49-F238E27FC236}">
                  <a16:creationId xmlns:a16="http://schemas.microsoft.com/office/drawing/2014/main" id="{0F717289-1E76-48ED-9C32-6BF148DAB4B2}"/>
                </a:ext>
              </a:extLst>
            </p:cNvPr>
            <p:cNvGrpSpPr/>
            <p:nvPr/>
          </p:nvGrpSpPr>
          <p:grpSpPr>
            <a:xfrm>
              <a:off x="152399" y="0"/>
              <a:ext cx="12039600" cy="1190953"/>
              <a:chOff x="152399" y="0"/>
              <a:chExt cx="12039600" cy="1190953"/>
            </a:xfrm>
          </p:grpSpPr>
          <p:sp>
            <p:nvSpPr>
              <p:cNvPr id="13" name="Lưu đồ: Điểm Kết Thúc 147">
                <a:extLst>
                  <a:ext uri="{FF2B5EF4-FFF2-40B4-BE49-F238E27FC236}">
                    <a16:creationId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4" name="Oval 13">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2" name="Rectangle 11"/>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endParaRPr lang="en-US" sz="2800"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72456785"/>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6182"/>
            <a:ext cx="4308764" cy="288174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852" y="1440873"/>
            <a:ext cx="3754581" cy="275705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345" y="1440873"/>
            <a:ext cx="4128655" cy="275705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 y="4197927"/>
            <a:ext cx="2758209" cy="266007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1097" y="4197927"/>
            <a:ext cx="4762500" cy="266007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3345" y="4197926"/>
            <a:ext cx="4257964" cy="2660073"/>
          </a:xfrm>
          <a:prstGeom prst="rect">
            <a:avLst/>
          </a:prstGeom>
        </p:spPr>
      </p:pic>
      <p:grpSp>
        <p:nvGrpSpPr>
          <p:cNvPr id="14" name="Group 13"/>
          <p:cNvGrpSpPr/>
          <p:nvPr/>
        </p:nvGrpSpPr>
        <p:grpSpPr>
          <a:xfrm>
            <a:off x="152399" y="69275"/>
            <a:ext cx="12039600" cy="928252"/>
            <a:chOff x="152399" y="0"/>
            <a:chExt cx="12039600" cy="1190953"/>
          </a:xfrm>
        </p:grpSpPr>
        <p:grpSp>
          <p:nvGrpSpPr>
            <p:cNvPr id="15" name="Group 14">
              <a:extLst>
                <a:ext uri="{FF2B5EF4-FFF2-40B4-BE49-F238E27FC236}">
                  <a16:creationId xmlns:a16="http://schemas.microsoft.com/office/drawing/2014/main" id="{0F717289-1E76-48ED-9C32-6BF148DAB4B2}"/>
                </a:ext>
              </a:extLst>
            </p:cNvPr>
            <p:cNvGrpSpPr/>
            <p:nvPr/>
          </p:nvGrpSpPr>
          <p:grpSpPr>
            <a:xfrm>
              <a:off x="152399" y="0"/>
              <a:ext cx="12039600" cy="1190953"/>
              <a:chOff x="152399" y="0"/>
              <a:chExt cx="12039600" cy="1190953"/>
            </a:xfrm>
          </p:grpSpPr>
          <p:sp>
            <p:nvSpPr>
              <p:cNvPr id="17" name="Lưu đồ: Điểm Kết Thúc 147">
                <a:extLst>
                  <a:ext uri="{FF2B5EF4-FFF2-40B4-BE49-F238E27FC236}">
                    <a16:creationId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8" name="Oval 17">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6" name="Rectangle 15"/>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endParaRPr lang="en-US" sz="2800"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8700972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cxnSp>
        <p:nvCxnSpPr>
          <p:cNvPr id="7" name="Straight Connector 6"/>
          <p:cNvCxnSpPr/>
          <p:nvPr/>
        </p:nvCxnSpPr>
        <p:spPr>
          <a:xfrm>
            <a:off x="6331527" y="1026451"/>
            <a:ext cx="55418" cy="5831549"/>
          </a:xfrm>
          <a:prstGeom prst="line">
            <a:avLst/>
          </a:prstGeom>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21672" y="1246908"/>
            <a:ext cx="30299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Biến đổi khí hậu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41562" y="1765019"/>
            <a:ext cx="6289662" cy="830997"/>
          </a:xfrm>
          <a:prstGeom prst="rect">
            <a:avLst/>
          </a:prstGeom>
          <a:noFill/>
        </p:spPr>
        <p:txBody>
          <a:bodyPr wrap="square" rtlCol="0">
            <a:spAutoFit/>
          </a:bodyPr>
          <a:lstStyle/>
          <a:p>
            <a:r>
              <a:rPr lang="nl-NL" sz="2400" b="1" dirty="0">
                <a:latin typeface="Times New Roman" panose="02020603050405020304" pitchFamily="18" charset="0"/>
                <a:cs typeface="Times New Roman" panose="02020603050405020304" pitchFamily="18" charset="0"/>
              </a:rPr>
              <a:t>II. Phòng tránh thiên tai và ứng phó với biến đổi khí hậu</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429372" y="1100123"/>
            <a:ext cx="5762628" cy="2308324"/>
          </a:xfrm>
          <a:prstGeom prst="rect">
            <a:avLst/>
          </a:prstGeom>
          <a:noFill/>
        </p:spPr>
        <p:txBody>
          <a:bodyPr wrap="square" rtlCol="0">
            <a:spAutoFit/>
          </a:bodyPr>
          <a:lstStyle/>
          <a:p>
            <a:r>
              <a:rPr lang="nl-NL" b="1" dirty="0">
                <a:latin typeface="Times New Roman" panose="02020603050405020304" pitchFamily="18" charset="0"/>
                <a:cs typeface="Times New Roman" panose="02020603050405020304" pitchFamily="18" charset="0"/>
              </a:rPr>
              <a:t>Dựa vào thông tin trong bài, bảng 14.1 và hình 14.3, em hãy:</a:t>
            </a:r>
            <a:endParaRPr lang="en-US" dirty="0">
              <a:latin typeface="Times New Roman" panose="02020603050405020304" pitchFamily="18" charset="0"/>
              <a:cs typeface="Times New Roman" panose="02020603050405020304" pitchFamily="18" charset="0"/>
            </a:endParaRPr>
          </a:p>
          <a:p>
            <a:r>
              <a:rPr lang="nl-NL" b="1" dirty="0">
                <a:latin typeface="Times New Roman" panose="02020603050405020304" pitchFamily="18" charset="0"/>
                <a:cs typeface="Times New Roman" panose="02020603050405020304" pitchFamily="18" charset="0"/>
              </a:rPr>
              <a:t>- Trình bày khái niệm thiên tai.</a:t>
            </a:r>
            <a:endParaRPr lang="en-US" dirty="0">
              <a:latin typeface="Times New Roman" panose="02020603050405020304" pitchFamily="18" charset="0"/>
              <a:cs typeface="Times New Roman" panose="02020603050405020304" pitchFamily="18" charset="0"/>
            </a:endParaRPr>
          </a:p>
          <a:p>
            <a:r>
              <a:rPr lang="nl-NL" b="1" dirty="0">
                <a:latin typeface="Times New Roman" panose="02020603050405020304" pitchFamily="18" charset="0"/>
                <a:cs typeface="Times New Roman" panose="02020603050405020304" pitchFamily="18" charset="0"/>
              </a:rPr>
              <a:t>- Cho biết bản thân em có thế thực hiện được biện pháp phòng tránh thiên tai nào?</a:t>
            </a:r>
            <a:endParaRPr lang="en-US" dirty="0">
              <a:latin typeface="Times New Roman" panose="02020603050405020304" pitchFamily="18" charset="0"/>
              <a:cs typeface="Times New Roman" panose="02020603050405020304" pitchFamily="18" charset="0"/>
            </a:endParaRPr>
          </a:p>
          <a:p>
            <a:r>
              <a:rPr lang="nl-NL" b="1" dirty="0">
                <a:latin typeface="Times New Roman" panose="02020603050405020304" pitchFamily="18" charset="0"/>
                <a:cs typeface="Times New Roman" panose="02020603050405020304" pitchFamily="18" charset="0"/>
              </a:rPr>
              <a:t>- Giải thích tại sao các hoạt động trong hình 14.3 sẽ giúp chúng ta ứng phó với biến đổi khí hậu?</a:t>
            </a:r>
            <a:endParaRPr lang="en-US" dirty="0">
              <a:latin typeface="Times New Roman" panose="02020603050405020304" pitchFamily="18" charset="0"/>
              <a:cs typeface="Times New Roman" panose="02020603050405020304" pitchFamily="18" charset="0"/>
            </a:endParaRP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25603646"/>
              </p:ext>
            </p:extLst>
          </p:nvPr>
        </p:nvGraphicFramePr>
        <p:xfrm>
          <a:off x="1357313" y="3576866"/>
          <a:ext cx="10158411" cy="2966808"/>
        </p:xfrm>
        <a:graphic>
          <a:graphicData uri="http://schemas.openxmlformats.org/drawingml/2006/table">
            <a:tbl>
              <a:tblPr firstRow="1" firstCol="1" bandRow="1"/>
              <a:tblGrid>
                <a:gridCol w="3251435">
                  <a:extLst>
                    <a:ext uri="{9D8B030D-6E8A-4147-A177-3AD203B41FA5}">
                      <a16:colId xmlns:a16="http://schemas.microsoft.com/office/drawing/2014/main" val="1599448395"/>
                    </a:ext>
                  </a:extLst>
                </a:gridCol>
                <a:gridCol w="6906976">
                  <a:extLst>
                    <a:ext uri="{9D8B030D-6E8A-4147-A177-3AD203B41FA5}">
                      <a16:colId xmlns:a16="http://schemas.microsoft.com/office/drawing/2014/main" val="1882554134"/>
                    </a:ext>
                  </a:extLst>
                </a:gridCol>
              </a:tblGrid>
              <a:tr h="476844">
                <a:tc>
                  <a:txBody>
                    <a:bodyPr/>
                    <a:lstStyle/>
                    <a:p>
                      <a:pPr algn="ctr">
                        <a:lnSpc>
                          <a:spcPct val="115000"/>
                        </a:lnSpc>
                        <a:spcAft>
                          <a:spcPts val="0"/>
                        </a:spcAft>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Biện pháp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4463643"/>
                  </a:ext>
                </a:extLst>
              </a:tr>
              <a:tr h="815712">
                <a:tc>
                  <a:txBody>
                    <a:bodyPr/>
                    <a:lstStyle/>
                    <a:p>
                      <a:pPr>
                        <a:lnSpc>
                          <a:spcPct val="115000"/>
                        </a:lnSpc>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tai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
                        <a:lnSpc>
                          <a:spcPct val="115000"/>
                        </a:lnSpc>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trổng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696366"/>
                  </a:ext>
                </a:extLst>
              </a:tr>
              <a:tr h="853021">
                <a:tc>
                  <a:txBody>
                    <a:bodyPr/>
                    <a:lstStyle/>
                    <a:p>
                      <a:pPr>
                        <a:lnSpc>
                          <a:spcPct val="115000"/>
                        </a:lnSpc>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Trong khi xảy ra thiên tai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
                        <a:lnSpc>
                          <a:spcPct val="115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khoẻ</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dõi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tai.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2605923"/>
                  </a:ext>
                </a:extLst>
              </a:tr>
              <a:tr h="821231">
                <a:tc>
                  <a:txBody>
                    <a:bodyPr/>
                    <a:lstStyle/>
                    <a:p>
                      <a:pPr>
                        <a:lnSpc>
                          <a:spcPct val="115000"/>
                        </a:lnSpc>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Sau khi xảy ra thiên tai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
                        <a:lnSpc>
                          <a:spcPct val="115000"/>
                        </a:lnSpc>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2956789"/>
                  </a:ext>
                </a:extLst>
              </a:tr>
            </a:tbl>
          </a:graphicData>
        </a:graphic>
      </p:graphicFrame>
    </p:spTree>
    <p:extLst>
      <p:ext uri="{BB962C8B-B14F-4D97-AF65-F5344CB8AC3E}">
        <p14:creationId xmlns:p14="http://schemas.microsoft.com/office/powerpoint/2010/main" val="313805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circle(in)">
                                      <p:cBhvr>
                                        <p:cTn id="15" dur="2000"/>
                                        <p:tgtEl>
                                          <p:spTgt spid="6">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circle(in)">
                                      <p:cBhvr>
                                        <p:cTn id="18" dur="2000"/>
                                        <p:tgtEl>
                                          <p:spTgt spid="6">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circle(in)">
                                      <p:cBhvr>
                                        <p:cTn id="21" dur="20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sp>
        <p:nvSpPr>
          <p:cNvPr id="10" name="TextBox 9"/>
          <p:cNvSpPr txBox="1"/>
          <p:nvPr/>
        </p:nvSpPr>
        <p:spPr>
          <a:xfrm>
            <a:off x="3906977" y="1246908"/>
            <a:ext cx="22428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1" dirty="0" smtClean="0">
                <a:solidFill>
                  <a:prstClr val="black"/>
                </a:solidFill>
                <a:latin typeface="Times New Roman" panose="02020603050405020304" pitchFamily="18" charset="0"/>
                <a:cs typeface="Times New Roman" panose="02020603050405020304" pitchFamily="18" charset="0"/>
              </a:rPr>
              <a:t>LUYỆN TẬP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139734" y="1805919"/>
            <a:ext cx="7298793"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hậu</a:t>
            </a:r>
            <a:endParaRPr lang="en-US" sz="24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3477491" y="2440485"/>
            <a:ext cx="4294909" cy="4292824"/>
          </a:xfrm>
          <a:prstGeom prst="rect">
            <a:avLst/>
          </a:prstGeom>
        </p:spPr>
      </p:pic>
      <p:sp>
        <p:nvSpPr>
          <p:cNvPr id="13" name="TextBox 12"/>
          <p:cNvSpPr txBox="1"/>
          <p:nvPr/>
        </p:nvSpPr>
        <p:spPr>
          <a:xfrm>
            <a:off x="7486638" y="6437610"/>
            <a:ext cx="3977499" cy="369332"/>
          </a:xfrm>
          <a:prstGeom prst="rect">
            <a:avLst/>
          </a:prstGeom>
          <a:noFill/>
        </p:spPr>
        <p:txBody>
          <a:bodyPr wrap="none" rtlCol="0">
            <a:spAutoFit/>
          </a:bodyPr>
          <a:lstStyle/>
          <a:p>
            <a:r>
              <a:rPr lang="en-US" i="1"/>
              <a:t>Sơ</a:t>
            </a:r>
            <a:r>
              <a:rPr lang="en-US" i="1" dirty="0"/>
              <a:t> </a:t>
            </a:r>
            <a:r>
              <a:rPr lang="en-US" i="1" dirty="0" err="1"/>
              <a:t>đồ</a:t>
            </a:r>
            <a:r>
              <a:rPr lang="en-US" i="1" dirty="0"/>
              <a:t> </a:t>
            </a:r>
            <a:r>
              <a:rPr lang="en-US" i="1" dirty="0" err="1"/>
              <a:t>các</a:t>
            </a:r>
            <a:r>
              <a:rPr lang="en-US" i="1" dirty="0"/>
              <a:t> </a:t>
            </a:r>
            <a:r>
              <a:rPr lang="en-US" i="1" dirty="0" err="1"/>
              <a:t>biểu</a:t>
            </a:r>
            <a:r>
              <a:rPr lang="en-US" i="1" dirty="0"/>
              <a:t> </a:t>
            </a:r>
            <a:r>
              <a:rPr lang="en-US" i="1" dirty="0" err="1"/>
              <a:t>hiện</a:t>
            </a:r>
            <a:r>
              <a:rPr lang="en-US" i="1" dirty="0"/>
              <a:t> </a:t>
            </a:r>
            <a:r>
              <a:rPr lang="en-US" i="1" dirty="0" err="1"/>
              <a:t>của</a:t>
            </a:r>
            <a:r>
              <a:rPr lang="en-US" i="1" dirty="0"/>
              <a:t> </a:t>
            </a:r>
            <a:r>
              <a:rPr lang="en-US" i="1" dirty="0" err="1"/>
              <a:t>biến</a:t>
            </a:r>
            <a:r>
              <a:rPr lang="en-US" i="1" dirty="0"/>
              <a:t> </a:t>
            </a:r>
            <a:r>
              <a:rPr lang="en-US" i="1" dirty="0" err="1"/>
              <a:t>đổi</a:t>
            </a:r>
            <a:r>
              <a:rPr lang="en-US" i="1" dirty="0"/>
              <a:t> </a:t>
            </a:r>
            <a:r>
              <a:rPr lang="en-US" i="1" dirty="0" err="1"/>
              <a:t>khí</a:t>
            </a:r>
            <a:r>
              <a:rPr lang="en-US" i="1" dirty="0"/>
              <a:t> </a:t>
            </a:r>
            <a:r>
              <a:rPr lang="en-US" i="1" dirty="0" err="1"/>
              <a:t>hậu</a:t>
            </a:r>
            <a:r>
              <a:rPr lang="en-US" i="1" dirty="0"/>
              <a:t>:</a:t>
            </a:r>
            <a:endParaRPr lang="en-US" dirty="0"/>
          </a:p>
        </p:txBody>
      </p:sp>
    </p:spTree>
    <p:extLst>
      <p:ext uri="{BB962C8B-B14F-4D97-AF65-F5344CB8AC3E}">
        <p14:creationId xmlns:p14="http://schemas.microsoft.com/office/powerpoint/2010/main" val="22368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sp>
        <p:nvSpPr>
          <p:cNvPr id="10" name="TextBox 9"/>
          <p:cNvSpPr txBox="1"/>
          <p:nvPr/>
        </p:nvSpPr>
        <p:spPr>
          <a:xfrm>
            <a:off x="3906977" y="1246908"/>
            <a:ext cx="21114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1" dirty="0" smtClean="0">
                <a:solidFill>
                  <a:prstClr val="black"/>
                </a:solidFill>
                <a:latin typeface="Times New Roman" panose="02020603050405020304" pitchFamily="18" charset="0"/>
                <a:cs typeface="Times New Roman" panose="02020603050405020304" pitchFamily="18" charset="0"/>
              </a:rPr>
              <a:t>VẬN DỤNG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139734" y="1805919"/>
            <a:ext cx="12052265" cy="1323439"/>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Địa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thiên</a:t>
            </a:r>
            <a:r>
              <a:rPr lang="en-US" sz="2400" b="1" dirty="0">
                <a:latin typeface="Times New Roman" panose="02020603050405020304" pitchFamily="18" charset="0"/>
                <a:cs typeface="Times New Roman" panose="02020603050405020304" pitchFamily="18" charset="0"/>
              </a:rPr>
              <a:t> tai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thê</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thiên</a:t>
            </a:r>
            <a:r>
              <a:rPr lang="en-US" sz="2400" b="1" dirty="0">
                <a:latin typeface="Times New Roman" panose="02020603050405020304" pitchFamily="18" charset="0"/>
                <a:cs typeface="Times New Roman" panose="02020603050405020304" pitchFamily="18" charset="0"/>
              </a:rPr>
              <a:t> tai </a:t>
            </a:r>
            <a:r>
              <a:rPr lang="en-US" sz="2400" b="1" dirty="0" err="1">
                <a:latin typeface="Times New Roman" panose="02020603050405020304" pitchFamily="18" charset="0"/>
                <a:cs typeface="Times New Roman" panose="02020603050405020304" pitchFamily="18" charset="0"/>
              </a:rPr>
              <a:t>ấy</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7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and Drawn Cartoon Boys Question Free Map, Thinking Problem, Boy, Free  Buckle PNG Transparent Clipart Image and PSD File for Free Download"/>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9844" b="74844" l="18438" r="72969">
                        <a14:foregroundMark x1="26719" y1="19844" x2="26719" y2="19844"/>
                        <a14:foregroundMark x1="72969" y1="23750" x2="72969" y2="23750"/>
                        <a14:foregroundMark x1="18438" y1="35313" x2="18438" y2="35313"/>
                        <a14:foregroundMark x1="25781" y1="46563" x2="25781" y2="46563"/>
                        <a14:foregroundMark x1="25781" y1="45000" x2="25781" y2="45000"/>
                        <a14:foregroundMark x1="29219" y1="29531" x2="29219" y2="29531"/>
                        <a14:foregroundMark x1="45313" y1="44375" x2="45313" y2="44375"/>
                        <a14:foregroundMark x1="45938" y1="42969" x2="45938" y2="42969"/>
                        <a14:foregroundMark x1="47813" y1="42500" x2="47813" y2="42500"/>
                        <a14:foregroundMark x1="46250" y1="40781" x2="46250" y2="40781"/>
                        <a14:foregroundMark x1="55313" y1="39063" x2="55313" y2="40000"/>
                        <a14:foregroundMark x1="55781" y1="40938" x2="55781" y2="40938"/>
                        <a14:foregroundMark x1="56875" y1="40000" x2="56875" y2="40000"/>
                        <a14:foregroundMark x1="56875" y1="40000" x2="56875" y2="40000"/>
                        <a14:foregroundMark x1="67344" y1="35313" x2="67031" y2="35938"/>
                        <a14:foregroundMark x1="49219" y1="74844" x2="49219" y2="74844"/>
                      </a14:backgroundRemoval>
                    </a14:imgEffect>
                  </a14:imgLayer>
                </a14:imgProps>
              </a:ext>
              <a:ext uri="{28A0092B-C50C-407E-A947-70E740481C1C}">
                <a14:useLocalDpi xmlns:a14="http://schemas.microsoft.com/office/drawing/2010/main" val="0"/>
              </a:ext>
            </a:extLst>
          </a:blip>
          <a:srcRect l="15427" t="17445" r="23664" b="22327"/>
          <a:stretch/>
        </p:blipFill>
        <p:spPr bwMode="auto">
          <a:xfrm>
            <a:off x="45410" y="4977424"/>
            <a:ext cx="1146082" cy="158239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37934" y="1444374"/>
            <a:ext cx="1640248" cy="2800767"/>
            <a:chOff x="437934" y="1444374"/>
            <a:chExt cx="1640248" cy="2800767"/>
          </a:xfrm>
        </p:grpSpPr>
        <p:sp>
          <p:nvSpPr>
            <p:cNvPr id="21" name="Text Box 5">
              <a:extLst>
                <a:ext uri="{FF2B5EF4-FFF2-40B4-BE49-F238E27FC236}">
                  <a16:creationId xmlns:a16="http://schemas.microsoft.com/office/drawing/2014/main" id="{125E83EC-11A1-4E81-9575-26F9BF6F2CB1}"/>
                </a:ext>
              </a:extLst>
            </p:cNvPr>
            <p:cNvSpPr txBox="1">
              <a:spLocks noChangeArrowheads="1"/>
            </p:cNvSpPr>
            <p:nvPr/>
          </p:nvSpPr>
          <p:spPr bwMode="auto">
            <a:xfrm>
              <a:off x="437934" y="1444374"/>
              <a:ext cx="1640248" cy="2800767"/>
            </a:xfrm>
            <a:prstGeom prst="rect">
              <a:avLst/>
            </a:prstGeom>
            <a:solidFill>
              <a:schemeClr val="accent4">
                <a:lumMod val="20000"/>
                <a:lumOff val="80000"/>
              </a:schemeClr>
            </a:solidFill>
            <a:ln w="3175" algn="ctr">
              <a:solidFill>
                <a:schemeClr val="tx1"/>
              </a:solidFill>
              <a:prstDash val="sysDash"/>
              <a:miter lim="800000"/>
              <a:headEnd/>
              <a:tailEnd/>
              <a:extLst>
                <a:ext uri="{C807C97D-BFC1-408E-A445-0C87EB9F89A2}">
                  <ask:lineSketchStyleProps xmlns="" xmlns:ask="http://schemas.microsoft.com/office/drawing/2018/sketchyshapes">
                    <ask:type>
                      <ask:lineSketchNone/>
                    </ask:type>
                  </ask:lineSketchStyleProps>
                </a:ext>
              </a:extLst>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Thời</a:t>
              </a:r>
              <a:r>
                <a:rPr kumimoji="0" lang="en-US"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gian</a:t>
              </a:r>
              <a:r>
                <a:rPr kumimoji="0" lang="en-US"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suy</a:t>
              </a:r>
              <a:r>
                <a:rPr kumimoji="0" lang="en-US"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nghĩ</a:t>
              </a:r>
              <a:r>
                <a:rPr kumimoji="0" lang="en-US"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vi-VN" sz="2400" b="1" i="0" u="none" strike="noStrike" kern="1200" cap="none" spc="0" normalizeH="0" baseline="0" noProof="0" dirty="0" smtClean="0">
                  <a:ln>
                    <a:noFill/>
                  </a:ln>
                  <a:solidFill>
                    <a:srgbClr val="000000"/>
                  </a:solidFill>
                  <a:effectLst/>
                  <a:uLnTx/>
                  <a:uFillTx/>
                  <a:latin typeface="#9Slide03 SVN-PF Din Text Pro C" panose="02000506020000020004" pitchFamily="2" charset="0"/>
                  <a:ea typeface="+mn-ea"/>
                  <a:cs typeface="+mn-cs"/>
                </a:rPr>
                <a:t>30</a:t>
              </a:r>
              <a:r>
                <a:rPr kumimoji="0" lang="vi-VN"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vi-VN" sz="2400" b="1" i="0" u="none" strike="noStrike" kern="1200" cap="none" spc="0" normalizeH="0" baseline="0" noProof="0" dirty="0" smtClean="0">
                  <a:ln>
                    <a:noFill/>
                  </a:ln>
                  <a:solidFill>
                    <a:srgbClr val="000000"/>
                  </a:solidFill>
                  <a:effectLst/>
                  <a:uLnTx/>
                  <a:uFillTx/>
                  <a:latin typeface="#9Slide03 SVN-PF Din Text Pro C" panose="02000506020000020004" pitchFamily="2" charset="0"/>
                  <a:ea typeface="+mn-ea"/>
                  <a:cs typeface="+mn-cs"/>
                </a:rPr>
                <a:t>giây </a:t>
              </a: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p:txBody>
        </p:sp>
        <p:pic>
          <p:nvPicPr>
            <p:cNvPr id="22" name="Picture 6" descr="Biểu Tượng Theo Chiều Kim đồng Hồ Hình ảnh | Định dạng hình ảnh PSD  611645048| vn.lovepik.com">
              <a:extLst>
                <a:ext uri="{FF2B5EF4-FFF2-40B4-BE49-F238E27FC236}">
                  <a16:creationId xmlns:a16="http://schemas.microsoft.com/office/drawing/2014/main" id="{DA29B25A-C749-4619-A8E9-F1D185FDE20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257" b="97346" l="1977" r="96512">
                          <a14:foregroundMark x1="5233" y1="41737" x2="5233" y2="41737"/>
                          <a14:foregroundMark x1="6628" y1="33052" x2="6628" y2="33052"/>
                          <a14:foregroundMark x1="13837" y1="22919" x2="13837" y2="22919"/>
                          <a14:foregroundMark x1="19070" y1="16043" x2="19070" y2="16043"/>
                          <a14:foregroundMark x1="31977" y1="6152" x2="31977" y2="6152"/>
                          <a14:foregroundMark x1="21860" y1="12183" x2="21860" y2="12183"/>
                          <a14:foregroundMark x1="41744" y1="3257" x2="41744" y2="3257"/>
                          <a14:foregroundMark x1="54186" y1="5066" x2="54186" y2="5066"/>
                          <a14:foregroundMark x1="48372" y1="18215" x2="48372" y2="18215"/>
                          <a14:foregroundMark x1="61047" y1="8323" x2="61047" y2="8323"/>
                          <a14:foregroundMark x1="47791" y1="15440" x2="47791" y2="15440"/>
                          <a14:foregroundMark x1="43837" y1="43546" x2="43837" y2="43546"/>
                          <a14:foregroundMark x1="42907" y1="48010" x2="42907" y2="48010"/>
                          <a14:foregroundMark x1="42907" y1="48010" x2="42907" y2="48010"/>
                          <a14:foregroundMark x1="36279" y1="42702" x2="36279" y2="42702"/>
                          <a14:foregroundMark x1="31744" y1="39928" x2="31744" y2="39928"/>
                          <a14:foregroundMark x1="15000" y1="49578" x2="15000" y2="49578"/>
                          <a14:foregroundMark x1="1977" y1="43908" x2="1977" y2="43908"/>
                          <a14:foregroundMark x1="4651" y1="53438" x2="4651" y2="53438"/>
                          <a14:foregroundMark x1="6628" y1="69240" x2="6628" y2="69240"/>
                          <a14:foregroundMark x1="11512" y1="77322" x2="11512" y2="77322"/>
                          <a14:foregroundMark x1="19651" y1="85645" x2="19651" y2="85645"/>
                          <a14:foregroundMark x1="33140" y1="93486" x2="33140" y2="93486"/>
                          <a14:foregroundMark x1="25698" y1="86610" x2="25698" y2="86610"/>
                          <a14:foregroundMark x1="40000" y1="96140" x2="40000" y2="96140"/>
                          <a14:foregroundMark x1="48721" y1="86610" x2="48721" y2="86610"/>
                          <a14:foregroundMark x1="52093" y1="94331" x2="52093" y2="94331"/>
                          <a14:foregroundMark x1="91860" y1="53679" x2="91860" y2="53679"/>
                          <a14:foregroundMark x1="88953" y1="35223" x2="88953" y2="35223"/>
                          <a14:foregroundMark x1="83488" y1="23522" x2="83488" y2="23522"/>
                          <a14:foregroundMark x1="76047" y1="14234" x2="76047" y2="14234"/>
                          <a14:foregroundMark x1="96512" y1="49578" x2="96512" y2="49578"/>
                          <a14:foregroundMark x1="69767" y1="79373" x2="69767" y2="79373"/>
                          <a14:foregroundMark x1="74070" y1="76357" x2="74070" y2="76719"/>
                          <a14:foregroundMark x1="76860" y1="72859" x2="76860" y2="72859"/>
                          <a14:foregroundMark x1="78605" y1="67793" x2="78605" y2="67793"/>
                          <a14:foregroundMark x1="81279" y1="64174" x2="81279" y2="64174"/>
                          <a14:foregroundMark x1="82674" y1="59349" x2="82674" y2="59349"/>
                          <a14:foregroundMark x1="84070" y1="55489" x2="84070" y2="55489"/>
                          <a14:foregroundMark x1="82674" y1="44391" x2="82674" y2="44391"/>
                          <a14:foregroundMark x1="83488" y1="40290" x2="83488" y2="40290"/>
                          <a14:foregroundMark x1="81860" y1="35826" x2="81860" y2="35826"/>
                          <a14:foregroundMark x1="77791" y1="25935" x2="77791" y2="25935"/>
                          <a14:foregroundMark x1="73721" y1="22316" x2="73721" y2="22316"/>
                          <a14:foregroundMark x1="69767" y1="22075" x2="69767" y2="22075"/>
                          <a14:foregroundMark x1="65930" y1="16405" x2="65930" y2="16405"/>
                          <a14:foregroundMark x1="61628" y1="15440" x2="61628" y2="15440"/>
                          <a14:foregroundMark x1="57558" y1="13028" x2="57558" y2="13028"/>
                          <a14:foregroundMark x1="53023" y1="13028" x2="53023" y2="13028"/>
                          <a14:foregroundMark x1="42907" y1="12183" x2="42907" y2="12183"/>
                          <a14:foregroundMark x1="38372" y1="13631" x2="38372" y2="13631"/>
                          <a14:foregroundMark x1="33953" y1="16043" x2="33953" y2="16043"/>
                          <a14:foregroundMark x1="30814" y1="19059" x2="30814" y2="19059"/>
                          <a14:foregroundMark x1="25698" y1="19662" x2="25698" y2="19662"/>
                          <a14:foregroundMark x1="22791" y1="24125" x2="22791" y2="24125"/>
                          <a14:foregroundMark x1="19884" y1="27382" x2="19884" y2="27382"/>
                          <a14:foregroundMark x1="18488" y1="32449" x2="18488" y2="32449"/>
                          <a14:foregroundMark x1="15000" y1="35464" x2="15000" y2="35464"/>
                          <a14:foregroundMark x1="14186" y1="40290" x2="14186" y2="40290"/>
                          <a14:foregroundMark x1="13023" y1="44753" x2="13023" y2="44753"/>
                          <a14:foregroundMark x1="11860" y1="55489" x2="11860" y2="55489"/>
                          <a14:foregroundMark x1="14186" y1="59107" x2="14186" y2="59107"/>
                          <a14:foregroundMark x1="15000" y1="64415" x2="15000" y2="64415"/>
                          <a14:foregroundMark x1="18488" y1="67793" x2="18488" y2="67793"/>
                          <a14:foregroundMark x1="19884" y1="71894" x2="19884" y2="71894"/>
                          <a14:foregroundMark x1="22442" y1="75875" x2="22442" y2="75875"/>
                          <a14:foregroundMark x1="25930" y1="79373" x2="25930" y2="79373"/>
                          <a14:foregroundMark x1="30814" y1="81182" x2="30814" y2="81182"/>
                          <a14:foregroundMark x1="34302" y1="83595" x2="34302" y2="83595"/>
                          <a14:foregroundMark x1="38953" y1="85042" x2="38953" y2="85042"/>
                          <a14:foregroundMark x1="42674" y1="87817" x2="42674" y2="87817"/>
                          <a14:foregroundMark x1="53605" y1="86610" x2="53605" y2="86610"/>
                          <a14:foregroundMark x1="57558" y1="86248" x2="57558" y2="86248"/>
                          <a14:foregroundMark x1="61977" y1="83595" x2="61977" y2="83595"/>
                          <a14:foregroundMark x1="65349" y1="80941" x2="65349" y2="80941"/>
                          <a14:foregroundMark x1="49884" y1="83836" x2="49884" y2="83836"/>
                          <a14:foregroundMark x1="54767" y1="97346" x2="54767" y2="97346"/>
                        </a14:backgroundRemoval>
                      </a14:imgEffect>
                    </a14:imgLayer>
                  </a14:imgProps>
                </a:ext>
                <a:ext uri="{28A0092B-C50C-407E-A947-70E740481C1C}">
                  <a14:useLocalDpi xmlns:a14="http://schemas.microsoft.com/office/drawing/2010/main" val="0"/>
                </a:ext>
              </a:extLst>
            </a:blip>
            <a:srcRect/>
            <a:stretch>
              <a:fillRect/>
            </a:stretch>
          </p:blipFill>
          <p:spPr bwMode="auto">
            <a:xfrm>
              <a:off x="716431" y="3006436"/>
              <a:ext cx="1083253" cy="10121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1163C51C-11E6-4D78-8F1E-0838B84D0143}"/>
              </a:ext>
            </a:extLst>
          </p:cNvPr>
          <p:cNvGrpSpPr/>
          <p:nvPr/>
        </p:nvGrpSpPr>
        <p:grpSpPr>
          <a:xfrm>
            <a:off x="1316181" y="4114627"/>
            <a:ext cx="10202488" cy="2583678"/>
            <a:chOff x="2820716" y="3538374"/>
            <a:chExt cx="9083614" cy="2583678"/>
          </a:xfrm>
        </p:grpSpPr>
        <p:sp>
          <p:nvSpPr>
            <p:cNvPr id="24" name="TextBox 23">
              <a:extLst>
                <a:ext uri="{FF2B5EF4-FFF2-40B4-BE49-F238E27FC236}">
                  <a16:creationId xmlns:a16="http://schemas.microsoft.com/office/drawing/2014/main" id="{5811B960-F14C-478E-B9A6-CFEB35EB461A}"/>
                </a:ext>
              </a:extLst>
            </p:cNvPr>
            <p:cNvSpPr txBox="1"/>
            <p:nvPr/>
          </p:nvSpPr>
          <p:spPr>
            <a:xfrm>
              <a:off x="2820716" y="4860168"/>
              <a:ext cx="9083614" cy="1261884"/>
            </a:xfrm>
            <a:prstGeom prst="rect">
              <a:avLst/>
            </a:prstGeom>
            <a:gradFill flip="none" rotWithShape="1">
              <a:gsLst>
                <a:gs pos="0">
                  <a:srgbClr val="4FC6E0">
                    <a:tint val="66000"/>
                    <a:satMod val="160000"/>
                  </a:srgbClr>
                </a:gs>
                <a:gs pos="50000">
                  <a:srgbClr val="4FC6E0">
                    <a:tint val="44500"/>
                    <a:satMod val="160000"/>
                  </a:srgbClr>
                </a:gs>
                <a:gs pos="100000">
                  <a:srgbClr val="4FC6E0">
                    <a:tint val="23500"/>
                    <a:satMod val="160000"/>
                  </a:srgbClr>
                </a:gs>
              </a:gsLst>
              <a:lin ang="0" scaled="1"/>
              <a:tileRect/>
            </a:gradFill>
            <a:ln>
              <a:solidFill>
                <a:schemeClr val="tx1"/>
              </a:solidFill>
              <a:prstDash val="sys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itchFamily="18" charset="0"/>
                </a:rPr>
                <a:t>Quan sát hình ảnh và</a:t>
              </a:r>
              <a:r>
                <a:rPr kumimoji="0" lang="vi-VN" sz="2400" b="0"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itchFamily="18" charset="0"/>
                </a:rPr>
                <a:t> cho biết em đang liên tưởng đến vấn đề môi trường nào đang được nhân loại quan tâm?</a:t>
              </a:r>
              <a:endParaRPr kumimoji="0" lang="vi-VN" sz="2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9Slide03 SVN-PF Din Text Pro C" panose="02000506020000020004" pitchFamily="2" charset="0"/>
                <a:ea typeface="+mn-ea"/>
                <a:cs typeface="Times New Roman" pitchFamily="18" charset="0"/>
              </a:endParaRPr>
            </a:p>
          </p:txBody>
        </p:sp>
        <p:sp>
          <p:nvSpPr>
            <p:cNvPr id="25" name="Flowchart: Terminator 24">
              <a:extLst>
                <a:ext uri="{FF2B5EF4-FFF2-40B4-BE49-F238E27FC236}">
                  <a16:creationId xmlns:a16="http://schemas.microsoft.com/office/drawing/2014/main" id="{BC1E91B1-C9EE-4697-92C6-E949E8AA2804}"/>
                </a:ext>
              </a:extLst>
            </p:cNvPr>
            <p:cNvSpPr/>
            <p:nvPr/>
          </p:nvSpPr>
          <p:spPr>
            <a:xfrm>
              <a:off x="6164738" y="4291676"/>
              <a:ext cx="3038502" cy="537328"/>
            </a:xfrm>
            <a:prstGeom prst="flowChartTerminator">
              <a:avLst/>
            </a:prstGeom>
            <a:solidFill>
              <a:srgbClr val="A2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9Slide03 SVN-PF Din Text Pro C" panose="02000506020000020004" pitchFamily="2" charset="0"/>
                  <a:ea typeface="+mn-ea"/>
                  <a:cs typeface="+mn-cs"/>
                </a:rPr>
                <a:t>Nhiệm</a:t>
              </a:r>
              <a:r>
                <a:rPr kumimoji="0" lang="en-US" sz="3600" b="0" i="0" u="none" strike="noStrike" kern="1200" cap="none" spc="0" normalizeH="0" baseline="0" noProof="0" dirty="0">
                  <a:ln>
                    <a:noFill/>
                  </a:ln>
                  <a:solidFill>
                    <a:prstClr val="white"/>
                  </a:solidFill>
                  <a:effectLst/>
                  <a:uLnTx/>
                  <a:uFillTx/>
                  <a:latin typeface="#9Slide03 SVN-PF Din Text Pro C" panose="02000506020000020004" pitchFamily="2" charset="0"/>
                  <a:ea typeface="+mn-ea"/>
                  <a:cs typeface="+mn-cs"/>
                </a:rPr>
                <a:t> </a:t>
              </a:r>
              <a:r>
                <a:rPr kumimoji="0" lang="en-US" sz="3600" b="0" i="0" u="none" strike="noStrike" kern="1200" cap="none" spc="0" normalizeH="0" baseline="0" noProof="0" dirty="0" err="1">
                  <a:ln>
                    <a:noFill/>
                  </a:ln>
                  <a:solidFill>
                    <a:prstClr val="white"/>
                  </a:solidFill>
                  <a:effectLst/>
                  <a:uLnTx/>
                  <a:uFillTx/>
                  <a:latin typeface="#9Slide03 SVN-PF Din Text Pro C" panose="02000506020000020004" pitchFamily="2" charset="0"/>
                  <a:ea typeface="+mn-ea"/>
                  <a:cs typeface="+mn-cs"/>
                </a:rPr>
                <a:t>vụ</a:t>
              </a:r>
              <a:r>
                <a:rPr kumimoji="0" lang="vi-VN" sz="3600" b="0" i="0" u="none" strike="noStrike" kern="1200" cap="none" spc="0" normalizeH="0" baseline="0" noProof="0" dirty="0">
                  <a:ln>
                    <a:noFill/>
                  </a:ln>
                  <a:solidFill>
                    <a:prstClr val="white"/>
                  </a:solidFill>
                  <a:effectLst/>
                  <a:uLnTx/>
                  <a:uFillTx/>
                  <a:latin typeface="#9Slide03 SVN-PF Din Text Pro C" panose="02000506020000020004" pitchFamily="2" charset="0"/>
                  <a:ea typeface="+mn-ea"/>
                  <a:cs typeface="+mn-cs"/>
                </a:rPr>
                <a:t> </a:t>
              </a:r>
              <a:endParaRPr kumimoji="0" lang="en-US" sz="3600" b="0" i="0" u="none" strike="noStrike" kern="1200" cap="none" spc="0" normalizeH="0" baseline="0" noProof="0" dirty="0">
                <a:ln>
                  <a:noFill/>
                </a:ln>
                <a:solidFill>
                  <a:prstClr val="white"/>
                </a:solidFill>
                <a:effectLst/>
                <a:uLnTx/>
                <a:uFillTx/>
                <a:latin typeface="#9Slide03 SVN-PF Din Text Pro C" panose="02000506020000020004" pitchFamily="2" charset="0"/>
                <a:ea typeface="+mn-ea"/>
                <a:cs typeface="+mn-cs"/>
              </a:endParaRPr>
            </a:p>
          </p:txBody>
        </p:sp>
        <p:pic>
          <p:nvPicPr>
            <p:cNvPr id="26" name="Picture 25">
              <a:extLst>
                <a:ext uri="{FF2B5EF4-FFF2-40B4-BE49-F238E27FC236}">
                  <a16:creationId xmlns:a16="http://schemas.microsoft.com/office/drawing/2014/main" id="{610C6EE3-2884-40F6-BDFA-52A7188CC87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6047" r="92907">
                          <a14:foregroundMark x1="8140" y1="38372" x2="13953" y2="48256"/>
                          <a14:foregroundMark x1="6047" y1="40814" x2="8488" y2="44535"/>
                          <a14:foregroundMark x1="31860" y1="58721" x2="32907" y2="59535"/>
                          <a14:foregroundMark x1="92674" y1="80000" x2="92907" y2="83605"/>
                        </a14:backgroundRemoval>
                      </a14:imgEffect>
                    </a14:imgLayer>
                  </a14:imgProps>
                </a:ext>
              </a:extLst>
            </a:blip>
            <a:stretch>
              <a:fillRect/>
            </a:stretch>
          </p:blipFill>
          <p:spPr>
            <a:xfrm>
              <a:off x="4753288" y="3538374"/>
              <a:ext cx="1207481" cy="1207481"/>
            </a:xfrm>
            <a:prstGeom prst="rect">
              <a:avLst/>
            </a:prstGeom>
          </p:spPr>
        </p:pic>
      </p:grpSp>
      <p:grpSp>
        <p:nvGrpSpPr>
          <p:cNvPr id="8" name="Group 7"/>
          <p:cNvGrpSpPr/>
          <p:nvPr/>
        </p:nvGrpSpPr>
        <p:grpSpPr>
          <a:xfrm>
            <a:off x="2319881" y="1502925"/>
            <a:ext cx="1808774" cy="2554545"/>
            <a:chOff x="2901874" y="1464019"/>
            <a:chExt cx="2333834" cy="2554545"/>
          </a:xfrm>
        </p:grpSpPr>
        <p:sp>
          <p:nvSpPr>
            <p:cNvPr id="28" name="Text Box 5">
              <a:extLst>
                <a:ext uri="{FF2B5EF4-FFF2-40B4-BE49-F238E27FC236}">
                  <a16:creationId xmlns:a16="http://schemas.microsoft.com/office/drawing/2014/main" id="{AE8D8131-8382-406E-A963-0905AC744FD7}"/>
                </a:ext>
              </a:extLst>
            </p:cNvPr>
            <p:cNvSpPr txBox="1">
              <a:spLocks noChangeArrowheads="1"/>
            </p:cNvSpPr>
            <p:nvPr/>
          </p:nvSpPr>
          <p:spPr bwMode="auto">
            <a:xfrm>
              <a:off x="2901874" y="1464019"/>
              <a:ext cx="2333834" cy="2554545"/>
            </a:xfrm>
            <a:prstGeom prst="rect">
              <a:avLst/>
            </a:prstGeom>
            <a:solidFill>
              <a:schemeClr val="accent4">
                <a:lumMod val="20000"/>
                <a:lumOff val="80000"/>
              </a:schemeClr>
            </a:solidFill>
            <a:ln w="3175" algn="ctr">
              <a:solidFill>
                <a:schemeClr val="tx1"/>
              </a:solidFill>
              <a:prstDash val="sysDash"/>
              <a:miter lim="800000"/>
              <a:headEnd/>
              <a:tailEnd/>
              <a:extLst>
                <a:ext uri="{C807C97D-BFC1-408E-A445-0C87EB9F89A2}">
                  <ask:lineSketchStyleProps xmlns="" xmlns:ask="http://schemas.microsoft.com/office/drawing/2018/sketchyshapes">
                    <ask:type>
                      <ask:lineSketchNone/>
                    </ask:type>
                  </ask:lineSketchStyleProps>
                </a:ext>
              </a:extLst>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Giơ</a:t>
              </a: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tay</a:t>
              </a: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mở</a:t>
              </a: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MC </a:t>
              </a: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trả</a:t>
              </a: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lời</a:t>
              </a: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p:txBody>
        </p:sp>
        <p:pic>
          <p:nvPicPr>
            <p:cNvPr id="29" name="Picture 2" descr="Để con học tốt Toán- cha mẹ cần làm gì">
              <a:extLst>
                <a:ext uri="{FF2B5EF4-FFF2-40B4-BE49-F238E27FC236}">
                  <a16:creationId xmlns:a16="http://schemas.microsoft.com/office/drawing/2014/main" id="{9D394DCD-0054-458E-B275-14F0D393493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7138" r="64164" b="8611"/>
            <a:stretch/>
          </p:blipFill>
          <p:spPr bwMode="auto">
            <a:xfrm>
              <a:off x="3501199" y="2565589"/>
              <a:ext cx="1093416" cy="119680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0" name="Straight Connector 29">
            <a:extLst>
              <a:ext uri="{FF2B5EF4-FFF2-40B4-BE49-F238E27FC236}">
                <a16:creationId xmlns:a16="http://schemas.microsoft.com/office/drawing/2014/main" id="{7C420ABF-4470-452C-9560-47579677E55A}"/>
              </a:ext>
            </a:extLst>
          </p:cNvPr>
          <p:cNvCxnSpPr/>
          <p:nvPr/>
        </p:nvCxnSpPr>
        <p:spPr>
          <a:xfrm>
            <a:off x="45409" y="1295158"/>
            <a:ext cx="12192000" cy="0"/>
          </a:xfrm>
          <a:prstGeom prst="line">
            <a:avLst/>
          </a:prstGeom>
          <a:ln w="57150">
            <a:solidFill>
              <a:srgbClr val="002060"/>
            </a:solidFill>
            <a:prstDash val="sysDash"/>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884854" y="-45355"/>
            <a:ext cx="7249648" cy="1370497"/>
            <a:chOff x="1884854" y="-45355"/>
            <a:chExt cx="7249648" cy="1370497"/>
          </a:xfrm>
        </p:grpSpPr>
        <p:sp>
          <p:nvSpPr>
            <p:cNvPr id="27" name="Rectangle 26">
              <a:extLst>
                <a:ext uri="{FF2B5EF4-FFF2-40B4-BE49-F238E27FC236}">
                  <a16:creationId xmlns:a16="http://schemas.microsoft.com/office/drawing/2014/main" id="{88EBCF4B-24AB-4D09-99C3-A080D0FB8406}"/>
                </a:ext>
              </a:extLst>
            </p:cNvPr>
            <p:cNvSpPr/>
            <p:nvPr/>
          </p:nvSpPr>
          <p:spPr>
            <a:xfrm>
              <a:off x="2771768" y="1703"/>
              <a:ext cx="6362734"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prstClr val="white"/>
                    </a:solidFill>
                    <a:prstDash val="solid"/>
                  </a:ln>
                  <a:solidFill>
                    <a:srgbClr val="00B050"/>
                  </a:solidFill>
                  <a:effectLst>
                    <a:outerShdw blurRad="12700" dist="38100" dir="2700000" algn="tl" rotWithShape="0">
                      <a:prstClr val="white">
                        <a:lumMod val="50000"/>
                      </a:prstClr>
                    </a:outerShdw>
                  </a:effectLst>
                  <a:uLnTx/>
                  <a:uFillTx/>
                  <a:latin typeface="#9Slide03 SVN-PF Din Text Pro C" panose="02000506020000020004" pitchFamily="2" charset="0"/>
                  <a:ea typeface="+mn-ea"/>
                  <a:cs typeface="+mn-cs"/>
                </a:rPr>
                <a:t>KHỞI ĐỘNG</a:t>
              </a:r>
              <a:endParaRPr kumimoji="0" lang="en-US" sz="8800" b="1" i="0" u="none" strike="noStrike" kern="1200" cap="none" spc="0" normalizeH="0" baseline="0" noProof="0" dirty="0">
                <a:ln w="9525">
                  <a:solidFill>
                    <a:prstClr val="white"/>
                  </a:solidFill>
                  <a:prstDash val="solid"/>
                </a:ln>
                <a:solidFill>
                  <a:srgbClr val="00B050"/>
                </a:solidFill>
                <a:effectLst>
                  <a:outerShdw blurRad="12700" dist="38100" dir="2700000" algn="tl" rotWithShape="0">
                    <a:prstClr val="white">
                      <a:lumMod val="50000"/>
                    </a:prstClr>
                  </a:outerShdw>
                </a:effectLst>
                <a:uLnTx/>
                <a:uFillTx/>
                <a:latin typeface="#9Slide03 SVN-PF Din Text Pro C" panose="02000506020000020004" pitchFamily="2" charset="0"/>
                <a:ea typeface="+mn-ea"/>
                <a:cs typeface="+mn-cs"/>
              </a:endParaRPr>
            </a:p>
          </p:txBody>
        </p:sp>
        <p:pic>
          <p:nvPicPr>
            <p:cNvPr id="6" name="Picture 4" descr="Hình ảnh Khởi động Tàu Con Thoi Nhiệm Vụ Phẳng Biểu Tượng Màu Vector, Kinh  Doanh., Công Ty, Máy Tính Vector và PNG với nền trong suốt để tải xuống  miễn phí">
              <a:extLst>
                <a:ext uri="{FF2B5EF4-FFF2-40B4-BE49-F238E27FC236}">
                  <a16:creationId xmlns:a16="http://schemas.microsoft.com/office/drawing/2014/main" id="{135A1D72-94F7-400B-8759-3904BDFACF3C}"/>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9130" t="17766" r="18043" b="17766"/>
            <a:stretch/>
          </p:blipFill>
          <p:spPr bwMode="auto">
            <a:xfrm>
              <a:off x="1884854" y="-45355"/>
              <a:ext cx="1272858" cy="1306121"/>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01536" y="1473493"/>
            <a:ext cx="3969628" cy="2771648"/>
          </a:xfrm>
          <a:prstGeom prst="rect">
            <a:avLst/>
          </a:prstGeom>
        </p:spPr>
      </p:pic>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64143" y="1431932"/>
            <a:ext cx="3273374" cy="3273374"/>
          </a:xfrm>
          <a:prstGeom prst="rect">
            <a:avLst/>
          </a:prstGeom>
        </p:spPr>
      </p:pic>
    </p:spTree>
    <p:extLst>
      <p:ext uri="{BB962C8B-B14F-4D97-AF65-F5344CB8AC3E}">
        <p14:creationId xmlns:p14="http://schemas.microsoft.com/office/powerpoint/2010/main" val="4109428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2A5F716-98EF-42EF-A471-87C6DFDCC7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73" name="Freeform: Shape 72">
            <a:extLst>
              <a:ext uri="{FF2B5EF4-FFF2-40B4-BE49-F238E27FC236}">
                <a16:creationId xmlns:a16="http://schemas.microsoft.com/office/drawing/2014/main" id="{B87687D8-4EF1-4EF2-BF7E-74BB4A3D18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5362" name="Picture 2" descr="Thông báo | Trung tâm Nghiên cứu Sáng kiến Phát triển Cộng đồng">
            <a:extLst>
              <a:ext uri="{FF2B5EF4-FFF2-40B4-BE49-F238E27FC236}">
                <a16:creationId xmlns:a16="http://schemas.microsoft.com/office/drawing/2014/main" id="{3BA46C1F-0545-44BD-B71E-2787DF16AD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96" b="1"/>
          <a:stretch/>
        </p:blipFill>
        <p:spPr bwMode="auto">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44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83FA766D-3260-4E0A-9E7F-A2C93DFF19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6518"/>
            <a:ext cx="4100079" cy="6194580"/>
          </a:xfrm>
          <a:custGeom>
            <a:avLst/>
            <a:gdLst>
              <a:gd name="connsiteX0" fmla="*/ 1002789 w 4100079"/>
              <a:gd name="connsiteY0" fmla="*/ 0 h 6194580"/>
              <a:gd name="connsiteX1" fmla="*/ 4100079 w 4100079"/>
              <a:gd name="connsiteY1" fmla="*/ 3097290 h 6194580"/>
              <a:gd name="connsiteX2" fmla="*/ 1002789 w 4100079"/>
              <a:gd name="connsiteY2" fmla="*/ 6194580 h 6194580"/>
              <a:gd name="connsiteX3" fmla="*/ 81750 w 4100079"/>
              <a:gd name="connsiteY3" fmla="*/ 6055332 h 6194580"/>
              <a:gd name="connsiteX4" fmla="*/ 0 w 4100079"/>
              <a:gd name="connsiteY4" fmla="*/ 6025411 h 6194580"/>
              <a:gd name="connsiteX5" fmla="*/ 0 w 4100079"/>
              <a:gd name="connsiteY5" fmla="*/ 169169 h 6194580"/>
              <a:gd name="connsiteX6" fmla="*/ 81750 w 4100079"/>
              <a:gd name="connsiteY6" fmla="*/ 139248 h 6194580"/>
              <a:gd name="connsiteX7" fmla="*/ 1002789 w 4100079"/>
              <a:gd name="connsiteY7" fmla="*/ 0 h 619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079" h="6194580">
                <a:moveTo>
                  <a:pt x="1002789" y="0"/>
                </a:moveTo>
                <a:cubicBezTo>
                  <a:pt x="2713375" y="0"/>
                  <a:pt x="4100079" y="1386704"/>
                  <a:pt x="4100079" y="3097290"/>
                </a:cubicBezTo>
                <a:cubicBezTo>
                  <a:pt x="4100079" y="4807876"/>
                  <a:pt x="2713375" y="6194580"/>
                  <a:pt x="1002789" y="6194580"/>
                </a:cubicBezTo>
                <a:cubicBezTo>
                  <a:pt x="682054" y="6194580"/>
                  <a:pt x="372706" y="6145829"/>
                  <a:pt x="81750" y="6055332"/>
                </a:cubicBezTo>
                <a:lnTo>
                  <a:pt x="0" y="6025411"/>
                </a:lnTo>
                <a:lnTo>
                  <a:pt x="0" y="169169"/>
                </a:lnTo>
                <a:lnTo>
                  <a:pt x="81750" y="139248"/>
                </a:lnTo>
                <a:cubicBezTo>
                  <a:pt x="372706" y="48751"/>
                  <a:pt x="682054" y="0"/>
                  <a:pt x="100278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CB435A06-5FFD-4CF8-BE06-3796EC4200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3543" y="0"/>
            <a:ext cx="3566160" cy="3159748"/>
          </a:xfrm>
          <a:custGeom>
            <a:avLst/>
            <a:gdLst>
              <a:gd name="connsiteX0" fmla="*/ 649888 w 3566160"/>
              <a:gd name="connsiteY0" fmla="*/ 0 h 3159748"/>
              <a:gd name="connsiteX1" fmla="*/ 2916273 w 3566160"/>
              <a:gd name="connsiteY1" fmla="*/ 0 h 3159748"/>
              <a:gd name="connsiteX2" fmla="*/ 2917285 w 3566160"/>
              <a:gd name="connsiteY2" fmla="*/ 757 h 3159748"/>
              <a:gd name="connsiteX3" fmla="*/ 3566160 w 3566160"/>
              <a:gd name="connsiteY3" fmla="*/ 1376668 h 3159748"/>
              <a:gd name="connsiteX4" fmla="*/ 1783080 w 3566160"/>
              <a:gd name="connsiteY4" fmla="*/ 3159748 h 3159748"/>
              <a:gd name="connsiteX5" fmla="*/ 0 w 3566160"/>
              <a:gd name="connsiteY5" fmla="*/ 1376668 h 3159748"/>
              <a:gd name="connsiteX6" fmla="*/ 648876 w 3566160"/>
              <a:gd name="connsiteY6" fmla="*/ 757 h 315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6160" h="3159748">
                <a:moveTo>
                  <a:pt x="649888" y="0"/>
                </a:moveTo>
                <a:lnTo>
                  <a:pt x="2916273" y="0"/>
                </a:lnTo>
                <a:lnTo>
                  <a:pt x="2917285" y="757"/>
                </a:lnTo>
                <a:cubicBezTo>
                  <a:pt x="3313569" y="327800"/>
                  <a:pt x="3566160" y="822736"/>
                  <a:pt x="3566160" y="1376668"/>
                </a:cubicBezTo>
                <a:cubicBezTo>
                  <a:pt x="3566160" y="2361436"/>
                  <a:pt x="2767848" y="3159748"/>
                  <a:pt x="1783080" y="3159748"/>
                </a:cubicBezTo>
                <a:cubicBezTo>
                  <a:pt x="798312" y="3159748"/>
                  <a:pt x="0" y="2361436"/>
                  <a:pt x="0" y="1376668"/>
                </a:cubicBezTo>
                <a:cubicBezTo>
                  <a:pt x="0" y="822736"/>
                  <a:pt x="252591" y="327800"/>
                  <a:pt x="648876" y="7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5E10DA6E-C3FF-4539-BF84-4775BB7EC4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4396" y="2042"/>
            <a:ext cx="3387604" cy="4183848"/>
          </a:xfrm>
          <a:custGeom>
            <a:avLst/>
            <a:gdLst>
              <a:gd name="connsiteX0" fmla="*/ 420128 w 3387604"/>
              <a:gd name="connsiteY0" fmla="*/ 0 h 4183848"/>
              <a:gd name="connsiteX1" fmla="*/ 3387604 w 3387604"/>
              <a:gd name="connsiteY1" fmla="*/ 0 h 4183848"/>
              <a:gd name="connsiteX2" fmla="*/ 3387604 w 3387604"/>
              <a:gd name="connsiteY2" fmla="*/ 4101530 h 4183848"/>
              <a:gd name="connsiteX3" fmla="*/ 3283372 w 3387604"/>
              <a:gd name="connsiteY3" fmla="*/ 4128330 h 4183848"/>
              <a:gd name="connsiteX4" fmla="*/ 2732648 w 3387604"/>
              <a:gd name="connsiteY4" fmla="*/ 4183848 h 4183848"/>
              <a:gd name="connsiteX5" fmla="*/ 0 w 3387604"/>
              <a:gd name="connsiteY5" fmla="*/ 1451200 h 4183848"/>
              <a:gd name="connsiteX6" fmla="*/ 329816 w 3387604"/>
              <a:gd name="connsiteY6" fmla="*/ 148658 h 418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7604" h="4183848">
                <a:moveTo>
                  <a:pt x="420128" y="0"/>
                </a:moveTo>
                <a:lnTo>
                  <a:pt x="3387604" y="0"/>
                </a:lnTo>
                <a:lnTo>
                  <a:pt x="3387604" y="4101530"/>
                </a:lnTo>
                <a:lnTo>
                  <a:pt x="3283372" y="4128330"/>
                </a:lnTo>
                <a:cubicBezTo>
                  <a:pt x="3105483" y="4164732"/>
                  <a:pt x="2921298" y="4183848"/>
                  <a:pt x="2732648" y="4183848"/>
                </a:cubicBezTo>
                <a:cubicBezTo>
                  <a:pt x="1223448" y="4183848"/>
                  <a:pt x="0" y="2960400"/>
                  <a:pt x="0" y="1451200"/>
                </a:cubicBezTo>
                <a:cubicBezTo>
                  <a:pt x="0" y="979575"/>
                  <a:pt x="119477" y="535856"/>
                  <a:pt x="329816" y="14865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0CF2BFF-CFE7-408C-9C05-9B930B019C93}"/>
              </a:ext>
            </a:extLst>
          </p:cNvPr>
          <p:cNvSpPr txBox="1"/>
          <p:nvPr/>
        </p:nvSpPr>
        <p:spPr>
          <a:xfrm>
            <a:off x="3422074" y="3868644"/>
            <a:ext cx="7398327" cy="2123658"/>
          </a:xfrm>
          <a:prstGeom prst="rect">
            <a:avLst/>
          </a:prstGeom>
          <a:noFill/>
          <a:ln w="12700">
            <a:solidFill>
              <a:schemeClr val="tx1"/>
            </a:solidFill>
          </a:ln>
        </p:spPr>
        <p:txBody>
          <a:bodyPr wrap="square" rtlCol="0">
            <a:spAutoFit/>
          </a:bodyPr>
          <a:lstStyle/>
          <a:p>
            <a:pPr algn="ctr"/>
            <a:r>
              <a:rPr lang="en-US" sz="4400" dirty="0">
                <a:solidFill>
                  <a:srgbClr val="FFFF00"/>
                </a:solidFill>
                <a:latin typeface="Times New Roman" panose="02020603050405020304" pitchFamily="18" charset="0"/>
                <a:cs typeface="Times New Roman" panose="02020603050405020304" pitchFamily="18" charset="0"/>
              </a:rPr>
              <a:t>BÀI 14. BIÊN ĐỔI KHÍ HẬU </a:t>
            </a:r>
          </a:p>
          <a:p>
            <a:pPr algn="ctr"/>
            <a:r>
              <a:rPr lang="en-US" sz="44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sp>
        <p:nvSpPr>
          <p:cNvPr id="13" name="TextBox 12">
            <a:extLst>
              <a:ext uri="{FF2B5EF4-FFF2-40B4-BE49-F238E27FC236}">
                <a16:creationId xmlns:a16="http://schemas.microsoft.com/office/drawing/2014/main" id="{B31B005E-2635-4740-8E11-F674F0A8839B}"/>
              </a:ext>
            </a:extLst>
          </p:cNvPr>
          <p:cNvSpPr txBox="1"/>
          <p:nvPr/>
        </p:nvSpPr>
        <p:spPr>
          <a:xfrm>
            <a:off x="7362477" y="5956615"/>
            <a:ext cx="3730753" cy="830997"/>
          </a:xfrm>
          <a:prstGeom prst="rect">
            <a:avLst/>
          </a:prstGeom>
          <a:noFill/>
        </p:spPr>
        <p:txBody>
          <a:bodyPr wrap="square" rtlCol="0">
            <a:spAutoFit/>
          </a:bodyPr>
          <a:lstStyle/>
          <a:p>
            <a:r>
              <a:rPr lang="en-US" sz="2400" dirty="0">
                <a:latin typeface="#9Slide05 SVNKitten" pitchFamily="2" charset="0"/>
              </a:rPr>
              <a:t>GV: …………………………….</a:t>
            </a:r>
          </a:p>
          <a:p>
            <a:r>
              <a:rPr lang="en-US" sz="2400" dirty="0" err="1">
                <a:latin typeface="#9Slide05 SVNKitten" pitchFamily="2" charset="0"/>
              </a:rPr>
              <a:t>Lớp</a:t>
            </a:r>
            <a:r>
              <a:rPr lang="en-US" sz="2400" dirty="0">
                <a:latin typeface="#9Slide05 SVNKitten" pitchFamily="2" charset="0"/>
              </a:rPr>
              <a:t>: ……………………………</a:t>
            </a:r>
          </a:p>
        </p:txBody>
      </p:sp>
      <p:grpSp>
        <p:nvGrpSpPr>
          <p:cNvPr id="4" name="Group 3"/>
          <p:cNvGrpSpPr/>
          <p:nvPr/>
        </p:nvGrpSpPr>
        <p:grpSpPr>
          <a:xfrm>
            <a:off x="-62807" y="522387"/>
            <a:ext cx="2986116" cy="5324231"/>
            <a:chOff x="-62807" y="522387"/>
            <a:chExt cx="2986116" cy="532423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07" y="522387"/>
              <a:ext cx="2986116" cy="27611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7" y="3283527"/>
              <a:ext cx="2986116" cy="2563091"/>
            </a:xfrm>
            <a:prstGeom prst="rect">
              <a:avLst/>
            </a:prstGeom>
          </p:spPr>
        </p:pic>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7418" y="246518"/>
            <a:ext cx="2899855" cy="238584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4975" y="27709"/>
            <a:ext cx="2867025" cy="3255818"/>
          </a:xfrm>
          <a:prstGeom prst="rect">
            <a:avLst/>
          </a:prstGeom>
        </p:spPr>
      </p:pic>
    </p:spTree>
    <p:extLst>
      <p:ext uri="{BB962C8B-B14F-4D97-AF65-F5344CB8AC3E}">
        <p14:creationId xmlns:p14="http://schemas.microsoft.com/office/powerpoint/2010/main" val="22376239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A711E6-F004-408C-BCC8-1B4BA1A6672A}"/>
              </a:ext>
            </a:extLst>
          </p:cNvPr>
          <p:cNvGrpSpPr/>
          <p:nvPr/>
        </p:nvGrpSpPr>
        <p:grpSpPr>
          <a:xfrm>
            <a:off x="2078911" y="93552"/>
            <a:ext cx="8241421" cy="1392367"/>
            <a:chOff x="2402470" y="93552"/>
            <a:chExt cx="8241421" cy="1392367"/>
          </a:xfrm>
        </p:grpSpPr>
        <p:sp>
          <p:nvSpPr>
            <p:cNvPr id="12" name="Flowchart: Terminator 11">
              <a:extLst>
                <a:ext uri="{FF2B5EF4-FFF2-40B4-BE49-F238E27FC236}">
                  <a16:creationId xmlns:a16="http://schemas.microsoft.com/office/drawing/2014/main" id="{A122B7F3-7E5E-4DB5-A97D-DDD0DFE00D65}"/>
                </a:ext>
              </a:extLst>
            </p:cNvPr>
            <p:cNvSpPr/>
            <p:nvPr/>
          </p:nvSpPr>
          <p:spPr>
            <a:xfrm>
              <a:off x="2445113" y="176711"/>
              <a:ext cx="8198778" cy="1151820"/>
            </a:xfrm>
            <a:prstGeom prst="flowChartTerminator">
              <a:avLst/>
            </a:prstGeom>
            <a:solidFill>
              <a:srgbClr val="37B9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9Slide03 SVN-PF Din Text Pro C" panose="02000506020000020004" pitchFamily="2" charset="0"/>
                </a:rPr>
                <a:t>NỘI DUNG CHÍNH</a:t>
              </a:r>
              <a:endParaRPr lang="en-US" sz="5400" b="1" dirty="0">
                <a:solidFill>
                  <a:schemeClr val="tx1"/>
                </a:solidFill>
                <a:latin typeface="#9Slide03 SVN-PF Din Text Pro C" panose="02000506020000020004" pitchFamily="2" charset="0"/>
              </a:endParaRPr>
            </a:p>
          </p:txBody>
        </p:sp>
        <p:sp>
          <p:nvSpPr>
            <p:cNvPr id="15" name="Oval 14">
              <a:extLst>
                <a:ext uri="{FF2B5EF4-FFF2-40B4-BE49-F238E27FC236}">
                  <a16:creationId xmlns:a16="http://schemas.microsoft.com/office/drawing/2014/main" id="{297D1653-2833-49F0-9B5E-5149A0E812B3}"/>
                </a:ext>
              </a:extLst>
            </p:cNvPr>
            <p:cNvSpPr/>
            <p:nvPr/>
          </p:nvSpPr>
          <p:spPr>
            <a:xfrm>
              <a:off x="2402470" y="93552"/>
              <a:ext cx="1587488" cy="139236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tx1"/>
                  </a:solidFill>
                  <a:latin typeface="#9Slide03 SVN-PF Din Text Pro C" panose="02000506020000020004" pitchFamily="2" charset="0"/>
                  <a:cs typeface="Arial" panose="020B0604020202020204" pitchFamily="34" charset="0"/>
                </a:rPr>
                <a:t>Bài</a:t>
              </a:r>
              <a:r>
                <a:rPr lang="en-US" sz="4800" b="1" dirty="0">
                  <a:solidFill>
                    <a:schemeClr val="tx1"/>
                  </a:solidFill>
                  <a:latin typeface="#9Slide03 SVN-PF Din Text Pro C" panose="02000506020000020004" pitchFamily="2" charset="0"/>
                  <a:cs typeface="Arial" panose="020B0604020202020204" pitchFamily="34" charset="0"/>
                </a:rPr>
                <a:t> </a:t>
              </a:r>
              <a:r>
                <a:rPr lang="en-US" sz="4800" b="1" dirty="0" smtClean="0">
                  <a:solidFill>
                    <a:schemeClr val="tx1"/>
                  </a:solidFill>
                  <a:latin typeface="#9Slide03 SVN-PF Din Text Pro C" panose="02000506020000020004" pitchFamily="2" charset="0"/>
                  <a:cs typeface="Arial" panose="020B0604020202020204" pitchFamily="34" charset="0"/>
                </a:rPr>
                <a:t>1</a:t>
              </a:r>
              <a:r>
                <a:rPr lang="vi-VN" sz="4800" b="1" dirty="0" smtClean="0">
                  <a:solidFill>
                    <a:schemeClr val="tx1"/>
                  </a:solidFill>
                  <a:latin typeface="#9Slide03 SVN-PF Din Text Pro C" panose="02000506020000020004" pitchFamily="2" charset="0"/>
                  <a:cs typeface="Arial" panose="020B0604020202020204" pitchFamily="34" charset="0"/>
                </a:rPr>
                <a:t>4</a:t>
              </a:r>
              <a:endParaRPr lang="en-US" sz="4800" b="1" dirty="0">
                <a:solidFill>
                  <a:schemeClr val="tx1"/>
                </a:solidFill>
                <a:latin typeface="#9Slide03 SVN-PF Din Text Pro C" panose="02000506020000020004" pitchFamily="2" charset="0"/>
                <a:cs typeface="Arial" panose="020B0604020202020204" pitchFamily="34" charset="0"/>
              </a:endParaRPr>
            </a:p>
          </p:txBody>
        </p:sp>
      </p:grpSp>
      <p:sp>
        <p:nvSpPr>
          <p:cNvPr id="27" name="Lưu đồ: Điểm Kết Thúc 147">
            <a:extLst>
              <a:ext uri="{FF2B5EF4-FFF2-40B4-BE49-F238E27FC236}">
                <a16:creationId xmlns:a16="http://schemas.microsoft.com/office/drawing/2014/main" id="{8F8739C1-CE0B-4E89-9F9F-11720B3E7998}"/>
              </a:ext>
            </a:extLst>
          </p:cNvPr>
          <p:cNvSpPr/>
          <p:nvPr/>
        </p:nvSpPr>
        <p:spPr>
          <a:xfrm>
            <a:off x="121046" y="2154504"/>
            <a:ext cx="3831969" cy="1849624"/>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sz="4000" b="1" dirty="0">
                <a:solidFill>
                  <a:srgbClr val="FFFF00"/>
                </a:solidFill>
                <a:latin typeface="Times New Roman" panose="02020603050405020304" pitchFamily="18" charset="0"/>
                <a:cs typeface="Times New Roman" panose="02020603050405020304" pitchFamily="18" charset="0"/>
              </a:rPr>
              <a:t>Biến đổi khí hậu</a:t>
            </a:r>
            <a:endParaRPr lang="en-US" sz="7200" b="1" dirty="0">
              <a:solidFill>
                <a:srgbClr val="FFFF00"/>
              </a:solidFill>
              <a:latin typeface="Times New Roman" panose="02020603050405020304" pitchFamily="18" charset="0"/>
              <a:cs typeface="Times New Roman" panose="02020603050405020304" pitchFamily="18" charset="0"/>
            </a:endParaRPr>
          </a:p>
        </p:txBody>
      </p:sp>
      <p:sp>
        <p:nvSpPr>
          <p:cNvPr id="17" name="Lưu đồ: Điểm Kết Thúc 147">
            <a:extLst>
              <a:ext uri="{FF2B5EF4-FFF2-40B4-BE49-F238E27FC236}">
                <a16:creationId xmlns:a16="http://schemas.microsoft.com/office/drawing/2014/main" id="{E811D9EE-FD52-4105-A44D-D4832D87D015}"/>
              </a:ext>
            </a:extLst>
          </p:cNvPr>
          <p:cNvSpPr/>
          <p:nvPr/>
        </p:nvSpPr>
        <p:spPr>
          <a:xfrm>
            <a:off x="4160928" y="2154504"/>
            <a:ext cx="3831969" cy="1849624"/>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rgbClr val="FFFF00"/>
                </a:solidFill>
                <a:latin typeface="Times New Roman" panose="02020603050405020304" pitchFamily="18" charset="0"/>
                <a:cs typeface="Times New Roman" panose="02020603050405020304" pitchFamily="18" charset="0"/>
              </a:rPr>
              <a:t>Phòng tránh thiên tai và ứng phó với biến đổi khí hậu</a:t>
            </a:r>
            <a:endParaRPr lang="en-US" sz="6000" b="1" dirty="0">
              <a:solidFill>
                <a:srgbClr val="FFFF00"/>
              </a:solidFill>
              <a:latin typeface="Times New Roman" panose="02020603050405020304" pitchFamily="18" charset="0"/>
              <a:cs typeface="Times New Roman" panose="02020603050405020304" pitchFamily="18" charset="0"/>
            </a:endParaRPr>
          </a:p>
        </p:txBody>
      </p:sp>
      <p:sp>
        <p:nvSpPr>
          <p:cNvPr id="20" name="Lưu đồ: Điểm Kết Thúc 147">
            <a:extLst>
              <a:ext uri="{FF2B5EF4-FFF2-40B4-BE49-F238E27FC236}">
                <a16:creationId xmlns:a16="http://schemas.microsoft.com/office/drawing/2014/main" id="{8729F160-0626-4E85-ADD4-E3AF3A129E84}"/>
              </a:ext>
            </a:extLst>
          </p:cNvPr>
          <p:cNvSpPr/>
          <p:nvPr/>
        </p:nvSpPr>
        <p:spPr>
          <a:xfrm>
            <a:off x="8172671" y="2154446"/>
            <a:ext cx="3831969" cy="1849624"/>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latin typeface="Times New Roman" panose="02020603050405020304" pitchFamily="18" charset="0"/>
                <a:cs typeface="Times New Roman" panose="02020603050405020304" pitchFamily="18" charset="0"/>
              </a:rPr>
              <a:t>Luyện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tập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Vận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dụng</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631C2FDD-0D1E-4F65-9968-EDA7BD16D0A4}"/>
              </a:ext>
            </a:extLst>
          </p:cNvPr>
          <p:cNvSpPr/>
          <p:nvPr/>
        </p:nvSpPr>
        <p:spPr>
          <a:xfrm>
            <a:off x="1703673" y="1672507"/>
            <a:ext cx="666714" cy="6492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9Slide05 Brannboll Ny" panose="02000000000000000000" pitchFamily="2" charset="0"/>
                <a:cs typeface="Arial" panose="020B0604020202020204" pitchFamily="34" charset="0"/>
              </a:rPr>
              <a:t>1</a:t>
            </a:r>
          </a:p>
        </p:txBody>
      </p:sp>
      <p:sp>
        <p:nvSpPr>
          <p:cNvPr id="22" name="Oval 21">
            <a:extLst>
              <a:ext uri="{FF2B5EF4-FFF2-40B4-BE49-F238E27FC236}">
                <a16:creationId xmlns:a16="http://schemas.microsoft.com/office/drawing/2014/main" id="{950B4B8F-12ED-476A-A843-D2CB7045A48B}"/>
              </a:ext>
            </a:extLst>
          </p:cNvPr>
          <p:cNvSpPr/>
          <p:nvPr/>
        </p:nvSpPr>
        <p:spPr>
          <a:xfrm>
            <a:off x="5778646" y="1747759"/>
            <a:ext cx="666714" cy="6492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9Slide05 Brannboll Ny" panose="02000000000000000000" pitchFamily="2" charset="0"/>
                <a:cs typeface="Arial" panose="020B0604020202020204" pitchFamily="34" charset="0"/>
              </a:rPr>
              <a:t>2</a:t>
            </a:r>
          </a:p>
        </p:txBody>
      </p:sp>
      <p:sp>
        <p:nvSpPr>
          <p:cNvPr id="29" name="Oval 28">
            <a:extLst>
              <a:ext uri="{FF2B5EF4-FFF2-40B4-BE49-F238E27FC236}">
                <a16:creationId xmlns:a16="http://schemas.microsoft.com/office/drawing/2014/main" id="{596CBE3F-331B-48A3-9265-30F141D4301C}"/>
              </a:ext>
            </a:extLst>
          </p:cNvPr>
          <p:cNvSpPr/>
          <p:nvPr/>
        </p:nvSpPr>
        <p:spPr>
          <a:xfrm>
            <a:off x="9841201" y="1747759"/>
            <a:ext cx="666714" cy="6492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9Slide05 Brannboll Ny" panose="02000000000000000000" pitchFamily="2" charset="0"/>
                <a:cs typeface="Arial" panose="020B0604020202020204" pitchFamily="34" charset="0"/>
              </a:rPr>
              <a:t>3</a:t>
            </a:r>
          </a:p>
        </p:txBody>
      </p:sp>
      <p:pic>
        <p:nvPicPr>
          <p:cNvPr id="2054" name="Picture 6" descr="VÌ SAO NÊN CHO TRẺ HỌC TIẾNG NHẬT NGAY TỪ NHỎ">
            <a:extLst>
              <a:ext uri="{FF2B5EF4-FFF2-40B4-BE49-F238E27FC236}">
                <a16:creationId xmlns:a16="http://schemas.microsoft.com/office/drawing/2014/main" id="{BBA2460C-C63B-4FA5-ADA3-E37A19B57A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09" t="18518" r="13364"/>
          <a:stretch/>
        </p:blipFill>
        <p:spPr bwMode="auto">
          <a:xfrm>
            <a:off x="8647887" y="4449012"/>
            <a:ext cx="3053341" cy="19551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73" y="4437749"/>
            <a:ext cx="4019161" cy="197770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2315" y="4216473"/>
            <a:ext cx="2619375" cy="2420251"/>
          </a:xfrm>
          <a:prstGeom prst="rect">
            <a:avLst/>
          </a:prstGeom>
        </p:spPr>
      </p:pic>
    </p:spTree>
    <p:extLst>
      <p:ext uri="{BB962C8B-B14F-4D97-AF65-F5344CB8AC3E}">
        <p14:creationId xmlns:p14="http://schemas.microsoft.com/office/powerpoint/2010/main" val="1742217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7"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9Slide03 SVN-PF Din Text Pro C" panose="02000506020000020004" pitchFamily="2" charset="0"/>
                </a:rPr>
                <a:t> </a:t>
              </a:r>
              <a:endParaRPr lang="en-US" sz="4000" b="1" dirty="0">
                <a:solidFill>
                  <a:srgbClr val="FFFF00"/>
                </a:solidFill>
                <a:latin typeface="#9Slide03 SVN-PF Din Text Pro C" panose="02000506020000020004" pitchFamily="2" charset="0"/>
              </a:endParaRPr>
            </a:p>
          </p:txBody>
        </p:sp>
        <p:sp>
          <p:nvSpPr>
            <p:cNvPr id="5" name="Oval 4">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latin typeface="Times New Roman" panose="02020603050405020304" pitchFamily="18" charset="0"/>
                  <a:cs typeface="Times New Roman" panose="02020603050405020304" pitchFamily="18" charset="0"/>
                </a:rPr>
                <a:t>1</a:t>
              </a:r>
              <a:r>
                <a:rPr lang="vi-VN" sz="5400" b="1" dirty="0" smtClean="0">
                  <a:solidFill>
                    <a:schemeClr val="tx1"/>
                  </a:solidFill>
                  <a:latin typeface="Times New Roman" panose="02020603050405020304" pitchFamily="18" charset="0"/>
                  <a:cs typeface="Times New Roman" panose="02020603050405020304" pitchFamily="18" charset="0"/>
                </a:rPr>
                <a:t>4</a:t>
              </a:r>
              <a:endParaRPr lang="en-US" sz="5400" b="1" dirty="0">
                <a:solidFill>
                  <a:schemeClr val="tx1"/>
                </a:solidFill>
                <a:latin typeface="Times New Roman" panose="02020603050405020304" pitchFamily="18" charset="0"/>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algn="ctr"/>
            <a:r>
              <a:rPr lang="en-US" sz="3200" dirty="0">
                <a:solidFill>
                  <a:srgbClr val="FFFF00"/>
                </a:solidFill>
                <a:latin typeface="Times New Roman" panose="02020603050405020304" pitchFamily="18" charset="0"/>
                <a:cs typeface="Times New Roman" panose="02020603050405020304" pitchFamily="18" charset="0"/>
              </a:rPr>
              <a:t>BÀI 14. BIÊN ĐỔI KHÍ HẬU </a:t>
            </a:r>
          </a:p>
          <a:p>
            <a:pPr algn="ctr"/>
            <a:r>
              <a:rPr lang="en-US" sz="3200" dirty="0">
                <a:solidFill>
                  <a:srgbClr val="FFFF00"/>
                </a:solidFill>
                <a:latin typeface="Times New Roman" panose="02020603050405020304" pitchFamily="18" charset="0"/>
                <a:cs typeface="Times New Roman" panose="02020603050405020304" pitchFamily="18" charset="0"/>
              </a:rPr>
              <a:t>VÀ ỨNG PHÓ VỚI BIÊN ĐỔI KHÍ HẬU</a:t>
            </a:r>
            <a:endParaRPr lang="en-US" sz="3200" dirty="0">
              <a:solidFill>
                <a:srgbClr val="FFFF00"/>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6331527" y="1026451"/>
            <a:ext cx="55418" cy="5831549"/>
          </a:xfrm>
          <a:prstGeom prst="line">
            <a:avLst/>
          </a:prstGeom>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21672" y="1246908"/>
            <a:ext cx="3029997" cy="523220"/>
          </a:xfrm>
          <a:prstGeom prst="rect">
            <a:avLst/>
          </a:prstGeom>
          <a:noFill/>
        </p:spPr>
        <p:txBody>
          <a:bodyPr wrap="none" rtlCol="0">
            <a:spAutoFit/>
          </a:bodyPr>
          <a:lstStyle/>
          <a:p>
            <a:r>
              <a:rPr lang="nl-NL" sz="2800" b="1" dirty="0">
                <a:latin typeface="Times New Roman" panose="02020603050405020304" pitchFamily="18" charset="0"/>
                <a:cs typeface="Times New Roman" panose="02020603050405020304" pitchFamily="18" charset="0"/>
              </a:rPr>
              <a:t>I. Biến đổi khí hậu</a:t>
            </a:r>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331527" y="1026451"/>
            <a:ext cx="5860472" cy="1015663"/>
          </a:xfrm>
          <a:prstGeom prst="rect">
            <a:avLst/>
          </a:prstGeom>
          <a:noFill/>
        </p:spPr>
        <p:txBody>
          <a:bodyPr wrap="square" rtlCol="0">
            <a:spAutoFit/>
          </a:bodyPr>
          <a:lstStyle/>
          <a:p>
            <a:r>
              <a:rPr lang="en-US" sz="2000" i="1" dirty="0"/>
              <a:t>: </a:t>
            </a:r>
            <a:r>
              <a:rPr lang="en-US" sz="2000" i="1" dirty="0" err="1">
                <a:latin typeface="Times New Roman" panose="02020603050405020304" pitchFamily="18" charset="0"/>
                <a:cs typeface="Times New Roman" panose="02020603050405020304" pitchFamily="18" charset="0"/>
              </a:rPr>
              <a:t>Quan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hình</a:t>
            </a:r>
            <a:r>
              <a:rPr lang="en-US" sz="2000" i="1" dirty="0">
                <a:latin typeface="Times New Roman" panose="02020603050405020304" pitchFamily="18" charset="0"/>
                <a:cs typeface="Times New Roman" panose="02020603050405020304" pitchFamily="18" charset="0"/>
              </a:rPr>
              <a:t> 14.1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14.2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hãy</a:t>
            </a:r>
            <a:r>
              <a:rPr lang="en-US" sz="2000" i="1" dirty="0">
                <a:latin typeface="Times New Roman" panose="02020603050405020304" pitchFamily="18" charset="0"/>
                <a:cs typeface="Times New Roman" panose="02020603050405020304" pitchFamily="18" charset="0"/>
              </a:rPr>
              <a:t>: Cho </a:t>
            </a:r>
            <a:r>
              <a:rPr lang="en-US" sz="2000" i="1" dirty="0" err="1">
                <a:latin typeface="Times New Roman" panose="02020603050405020304" pitchFamily="18" charset="0"/>
                <a:cs typeface="Times New Roman" panose="02020603050405020304" pitchFamily="18" charset="0"/>
              </a:rPr>
              <a:t>biết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biệt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giữa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hình</a:t>
            </a:r>
            <a:r>
              <a:rPr lang="en-US" sz="2000" i="1" dirty="0">
                <a:latin typeface="Times New Roman" panose="02020603050405020304" pitchFamily="18" charset="0"/>
                <a:cs typeface="Times New Roman" panose="02020603050405020304" pitchFamily="18" charset="0"/>
              </a:rPr>
              <a:t> 14.1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hình</a:t>
            </a:r>
            <a:r>
              <a:rPr lang="en-US" sz="2000" i="1" dirty="0">
                <a:latin typeface="Times New Roman" panose="02020603050405020304" pitchFamily="18" charset="0"/>
                <a:cs typeface="Times New Roman" panose="02020603050405020304" pitchFamily="18" charset="0"/>
              </a:rPr>
              <a:t> 14.2. </a:t>
            </a:r>
            <a:r>
              <a:rPr lang="en-US" sz="2000" i="1" dirty="0" err="1">
                <a:latin typeface="Times New Roman" panose="02020603050405020304" pitchFamily="18" charset="0"/>
                <a:cs typeface="Times New Roman" panose="02020603050405020304" pitchFamily="18" charset="0"/>
              </a:rPr>
              <a:t>Giải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thích</a:t>
            </a:r>
            <a:r>
              <a:rPr lang="en-US" sz="2000" i="1" dirty="0">
                <a:latin typeface="Times New Roman" panose="02020603050405020304" pitchFamily="18" charset="0"/>
                <a:cs typeface="Times New Roman" panose="02020603050405020304" pitchFamily="18" charset="0"/>
              </a:rPr>
              <a:t>.</a:t>
            </a:r>
          </a:p>
        </p:txBody>
      </p:sp>
      <p:sp>
        <p:nvSpPr>
          <p:cNvPr id="13" name="Rectangle 12"/>
          <p:cNvSpPr/>
          <p:nvPr/>
        </p:nvSpPr>
        <p:spPr>
          <a:xfrm>
            <a:off x="6387249" y="2191388"/>
            <a:ext cx="3352200" cy="369332"/>
          </a:xfrm>
          <a:prstGeom prst="rect">
            <a:avLst/>
          </a:prstGeom>
        </p:spPr>
        <p:txBody>
          <a:bodyPr wrap="none">
            <a:spAutoFit/>
          </a:bodyPr>
          <a:lstStyle/>
          <a:p>
            <a:r>
              <a:rPr lang="vi-VN" i="1" dirty="0">
                <a:solidFill>
                  <a:srgbClr val="FF0000"/>
                </a:solidFill>
              </a:rPr>
              <a:t>Em hiểu biến đổi khí hậu là gì?</a:t>
            </a:r>
            <a:endParaRPr lang="en-US" i="1" dirty="0">
              <a:solidFill>
                <a:srgbClr val="FF0000"/>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0509" y="2709994"/>
            <a:ext cx="3934692" cy="3857061"/>
          </a:xfrm>
          <a:prstGeom prst="rect">
            <a:avLst/>
          </a:prstGeom>
        </p:spPr>
      </p:pic>
      <p:sp>
        <p:nvSpPr>
          <p:cNvPr id="15" name="TextBox 14"/>
          <p:cNvSpPr txBox="1"/>
          <p:nvPr/>
        </p:nvSpPr>
        <p:spPr>
          <a:xfrm>
            <a:off x="96981" y="1723457"/>
            <a:ext cx="5860168"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hậu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hậu</a:t>
            </a:r>
            <a:r>
              <a:rPr lang="en-US" sz="2000" dirty="0">
                <a:latin typeface="Times New Roman" panose="02020603050405020304" pitchFamily="18" charset="0"/>
                <a:cs typeface="Times New Roman" panose="02020603050405020304" pitchFamily="18" charset="0"/>
              </a:rPr>
              <a:t> so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27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down)">
                                      <p:cBhvr>
                                        <p:cTn id="2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sp>
        <p:nvSpPr>
          <p:cNvPr id="10" name="TextBox 9"/>
          <p:cNvSpPr txBox="1"/>
          <p:nvPr/>
        </p:nvSpPr>
        <p:spPr>
          <a:xfrm>
            <a:off x="221672" y="1246908"/>
            <a:ext cx="30299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Biến đổi khí hậu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8" name="Group 7"/>
          <p:cNvGrpSpPr/>
          <p:nvPr/>
        </p:nvGrpSpPr>
        <p:grpSpPr>
          <a:xfrm>
            <a:off x="0" y="1770128"/>
            <a:ext cx="3865418" cy="4977036"/>
            <a:chOff x="0" y="1770128"/>
            <a:chExt cx="3865418" cy="4977036"/>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770128"/>
              <a:ext cx="3713018" cy="26910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61164"/>
              <a:ext cx="3463636" cy="2286000"/>
            </a:xfrm>
            <a:prstGeom prst="rect">
              <a:avLst/>
            </a:prstGeom>
          </p:spPr>
        </p:pic>
      </p:grpSp>
      <p:graphicFrame>
        <p:nvGraphicFramePr>
          <p:cNvPr id="9" name="Table 8"/>
          <p:cNvGraphicFramePr>
            <a:graphicFrameLocks noGrp="1"/>
          </p:cNvGraphicFramePr>
          <p:nvPr>
            <p:extLst>
              <p:ext uri="{D42A27DB-BD31-4B8C-83A1-F6EECF244321}">
                <p14:modId xmlns:p14="http://schemas.microsoft.com/office/powerpoint/2010/main" val="2006033870"/>
              </p:ext>
            </p:extLst>
          </p:nvPr>
        </p:nvGraphicFramePr>
        <p:xfrm>
          <a:off x="3865418" y="2632371"/>
          <a:ext cx="4261947" cy="4142506"/>
        </p:xfrm>
        <a:graphic>
          <a:graphicData uri="http://schemas.openxmlformats.org/drawingml/2006/table">
            <a:tbl>
              <a:tblPr firstRow="1" firstCol="1" bandRow="1">
                <a:tableStyleId>{5C22544A-7EE6-4342-B048-85BDC9FD1C3A}</a:tableStyleId>
              </a:tblPr>
              <a:tblGrid>
                <a:gridCol w="1602060">
                  <a:extLst>
                    <a:ext uri="{9D8B030D-6E8A-4147-A177-3AD203B41FA5}">
                      <a16:colId xmlns:a16="http://schemas.microsoft.com/office/drawing/2014/main" val="2990658750"/>
                    </a:ext>
                  </a:extLst>
                </a:gridCol>
                <a:gridCol w="1322283">
                  <a:extLst>
                    <a:ext uri="{9D8B030D-6E8A-4147-A177-3AD203B41FA5}">
                      <a16:colId xmlns:a16="http://schemas.microsoft.com/office/drawing/2014/main" val="3891317313"/>
                    </a:ext>
                  </a:extLst>
                </a:gridCol>
                <a:gridCol w="1337604">
                  <a:extLst>
                    <a:ext uri="{9D8B030D-6E8A-4147-A177-3AD203B41FA5}">
                      <a16:colId xmlns:a16="http://schemas.microsoft.com/office/drawing/2014/main" val="948650192"/>
                    </a:ext>
                  </a:extLst>
                </a:gridCol>
              </a:tblGrid>
              <a:tr h="848994">
                <a:tc>
                  <a:txBody>
                    <a:bodyPr/>
                    <a:lstStyle/>
                    <a:p>
                      <a:pPr algn="ctr">
                        <a:lnSpc>
                          <a:spcPct val="115000"/>
                        </a:lnSpc>
                        <a:spcAft>
                          <a:spcPts val="0"/>
                        </a:spcAft>
                      </a:pPr>
                      <a:r>
                        <a:rPr lang="en-US" sz="1200" dirty="0" err="1">
                          <a:effectLst/>
                        </a:rPr>
                        <a:t>Yếu</a:t>
                      </a:r>
                      <a:r>
                        <a:rPr lang="en-US" sz="1200" dirty="0">
                          <a:effectLst/>
                        </a:rPr>
                        <a:t> </a:t>
                      </a:r>
                      <a:r>
                        <a:rPr lang="en-US" sz="1200" dirty="0" err="1">
                          <a:effectLst/>
                        </a:rPr>
                        <a:t>tố</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err="1">
                          <a:effectLst/>
                        </a:rPr>
                        <a:t>Biến</a:t>
                      </a:r>
                      <a:r>
                        <a:rPr lang="en-US" sz="1200" dirty="0">
                          <a:effectLst/>
                        </a:rPr>
                        <a:t> </a:t>
                      </a:r>
                      <a:r>
                        <a:rPr lang="en-US" sz="1200" dirty="0" err="1">
                          <a:effectLst/>
                        </a:rPr>
                        <a:t>đổi</a:t>
                      </a:r>
                      <a:r>
                        <a:rPr lang="en-US" sz="1200" dirty="0">
                          <a:effectLst/>
                        </a:rPr>
                        <a:t> </a:t>
                      </a:r>
                      <a:r>
                        <a:rPr lang="en-US" sz="1200" dirty="0" err="1">
                          <a:effectLst/>
                        </a:rPr>
                        <a:t>khí</a:t>
                      </a:r>
                      <a:r>
                        <a:rPr lang="en-US" sz="1200" dirty="0">
                          <a:effectLst/>
                        </a:rPr>
                        <a:t> </a:t>
                      </a:r>
                      <a:r>
                        <a:rPr lang="en-US" sz="1200" dirty="0" err="1">
                          <a:effectLst/>
                        </a:rPr>
                        <a:t>hậu</a:t>
                      </a:r>
                      <a:r>
                        <a:rPr lang="en-US" sz="1200" dirty="0">
                          <a:effectLst/>
                        </a:rPr>
                        <a:t> </a:t>
                      </a:r>
                      <a:r>
                        <a:rPr lang="en-US" sz="1200" dirty="0" err="1">
                          <a:effectLst/>
                        </a:rPr>
                        <a:t>trên</a:t>
                      </a:r>
                      <a:r>
                        <a:rPr lang="en-US" sz="1200" dirty="0">
                          <a:effectLst/>
                        </a:rPr>
                        <a:t> </a:t>
                      </a:r>
                      <a:r>
                        <a:rPr lang="en-US" sz="1200" dirty="0" err="1">
                          <a:effectLst/>
                        </a:rPr>
                        <a:t>thế</a:t>
                      </a:r>
                      <a:r>
                        <a:rPr lang="en-US" sz="1200" dirty="0">
                          <a:effectLst/>
                        </a:rPr>
                        <a:t> </a:t>
                      </a:r>
                      <a:r>
                        <a:rPr lang="en-US" sz="1200" dirty="0" err="1">
                          <a:effectLst/>
                        </a:rPr>
                        <a:t>giới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Biến đổi khí hậu ở Việt Nam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3132848"/>
                  </a:ext>
                </a:extLst>
              </a:tr>
              <a:tr h="411689">
                <a:tc>
                  <a:txBody>
                    <a:bodyPr/>
                    <a:lstStyle/>
                    <a:p>
                      <a:pPr algn="just">
                        <a:lnSpc>
                          <a:spcPct val="115000"/>
                        </a:lnSpc>
                        <a:spcAft>
                          <a:spcPts val="0"/>
                        </a:spcAft>
                      </a:pPr>
                      <a:r>
                        <a:rPr lang="en-US" sz="1200">
                          <a:effectLst/>
                        </a:rPr>
                        <a:t>Nhiệt độ không khí</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6834427"/>
                  </a:ext>
                </a:extLst>
              </a:tr>
              <a:tr h="411689">
                <a:tc>
                  <a:txBody>
                    <a:bodyPr/>
                    <a:lstStyle/>
                    <a:p>
                      <a:pPr algn="just">
                        <a:lnSpc>
                          <a:spcPct val="115000"/>
                        </a:lnSpc>
                        <a:spcAft>
                          <a:spcPts val="0"/>
                        </a:spcAft>
                      </a:pPr>
                      <a:r>
                        <a:rPr lang="en-US" sz="1200">
                          <a:effectLst/>
                        </a:rPr>
                        <a:t>Lượng mưa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088905"/>
                  </a:ext>
                </a:extLst>
              </a:tr>
              <a:tr h="411689">
                <a:tc>
                  <a:txBody>
                    <a:bodyPr/>
                    <a:lstStyle/>
                    <a:p>
                      <a:pPr algn="just">
                        <a:lnSpc>
                          <a:spcPct val="115000"/>
                        </a:lnSpc>
                        <a:spcAft>
                          <a:spcPts val="0"/>
                        </a:spcAft>
                      </a:pPr>
                      <a:r>
                        <a:rPr lang="en-US" sz="1200">
                          <a:effectLst/>
                        </a:rPr>
                        <a:t>Băng trên núi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3636030"/>
                  </a:ext>
                </a:extLst>
              </a:tr>
              <a:tr h="411689">
                <a:tc>
                  <a:txBody>
                    <a:bodyPr/>
                    <a:lstStyle/>
                    <a:p>
                      <a:pPr algn="just">
                        <a:lnSpc>
                          <a:spcPct val="115000"/>
                        </a:lnSpc>
                        <a:spcAft>
                          <a:spcPts val="0"/>
                        </a:spcAft>
                      </a:pPr>
                      <a:r>
                        <a:rPr lang="en-US" sz="1200">
                          <a:effectLst/>
                        </a:rPr>
                        <a:t>Băng ở cực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0523812"/>
                  </a:ext>
                </a:extLst>
              </a:tr>
              <a:tr h="411689">
                <a:tc>
                  <a:txBody>
                    <a:bodyPr/>
                    <a:lstStyle/>
                    <a:p>
                      <a:pPr algn="just">
                        <a:lnSpc>
                          <a:spcPct val="115000"/>
                        </a:lnSpc>
                        <a:spcAft>
                          <a:spcPts val="0"/>
                        </a:spcAft>
                      </a:pPr>
                      <a:r>
                        <a:rPr lang="en-US" sz="1200">
                          <a:effectLst/>
                        </a:rPr>
                        <a:t>Nước biển dâng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2386436"/>
                  </a:ext>
                </a:extLst>
              </a:tr>
              <a:tr h="411689">
                <a:tc>
                  <a:txBody>
                    <a:bodyPr/>
                    <a:lstStyle/>
                    <a:p>
                      <a:pPr algn="just">
                        <a:lnSpc>
                          <a:spcPct val="115000"/>
                        </a:lnSpc>
                        <a:spcAft>
                          <a:spcPts val="0"/>
                        </a:spcAft>
                      </a:pPr>
                      <a:r>
                        <a:rPr lang="en-US" sz="1200">
                          <a:effectLst/>
                        </a:rPr>
                        <a:t>Thời tiết cực đoan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1693565"/>
                  </a:ext>
                </a:extLst>
              </a:tr>
              <a:tr h="411689">
                <a:tc>
                  <a:txBody>
                    <a:bodyPr/>
                    <a:lstStyle/>
                    <a:p>
                      <a:pPr algn="just">
                        <a:lnSpc>
                          <a:spcPct val="115000"/>
                        </a:lnSpc>
                        <a:spcAft>
                          <a:spcPts val="0"/>
                        </a:spcAft>
                      </a:pPr>
                      <a:r>
                        <a:rPr lang="en-US" sz="1200">
                          <a:effectLst/>
                        </a:rPr>
                        <a:t>Ảnh hưởng các loài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6492746"/>
                  </a:ext>
                </a:extLst>
              </a:tr>
              <a:tr h="411689">
                <a:tc>
                  <a:txBody>
                    <a:bodyPr/>
                    <a:lstStyle/>
                    <a:p>
                      <a:pPr algn="just">
                        <a:lnSpc>
                          <a:spcPct val="115000"/>
                        </a:lnSpc>
                        <a:spcAft>
                          <a:spcPts val="0"/>
                        </a:spcAft>
                      </a:pPr>
                      <a:r>
                        <a:rPr lang="en-US" sz="1200">
                          <a:effectLst/>
                        </a:rPr>
                        <a:t>Tác động tích cực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9717227"/>
                  </a:ext>
                </a:extLst>
              </a:tr>
            </a:tbl>
          </a:graphicData>
        </a:graphic>
      </p:graphicFrame>
      <p:sp>
        <p:nvSpPr>
          <p:cNvPr id="16" name="TextBox 15"/>
          <p:cNvSpPr txBox="1"/>
          <p:nvPr/>
        </p:nvSpPr>
        <p:spPr>
          <a:xfrm>
            <a:off x="4918359" y="2047219"/>
            <a:ext cx="241611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PHIẾU HỌC TẬP SỐ 1</a:t>
            </a:r>
          </a:p>
        </p:txBody>
      </p:sp>
      <p:grpSp>
        <p:nvGrpSpPr>
          <p:cNvPr id="21" name="Group 20"/>
          <p:cNvGrpSpPr/>
          <p:nvPr/>
        </p:nvGrpSpPr>
        <p:grpSpPr>
          <a:xfrm>
            <a:off x="8570711" y="1118531"/>
            <a:ext cx="3441181" cy="5739469"/>
            <a:chOff x="8570711" y="1118531"/>
            <a:chExt cx="3441181" cy="5739469"/>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0711" y="1118531"/>
              <a:ext cx="3269672" cy="1857375"/>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3674" y="3067986"/>
              <a:ext cx="3408218" cy="191965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0712" y="5079716"/>
              <a:ext cx="3441180" cy="1778284"/>
            </a:xfrm>
            <a:prstGeom prst="rect">
              <a:avLst/>
            </a:prstGeom>
          </p:spPr>
        </p:pic>
      </p:grpSp>
    </p:spTree>
    <p:extLst>
      <p:ext uri="{BB962C8B-B14F-4D97-AF65-F5344CB8AC3E}">
        <p14:creationId xmlns:p14="http://schemas.microsoft.com/office/powerpoint/2010/main" val="223638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sp>
        <p:nvSpPr>
          <p:cNvPr id="10" name="TextBox 9"/>
          <p:cNvSpPr txBox="1"/>
          <p:nvPr/>
        </p:nvSpPr>
        <p:spPr>
          <a:xfrm>
            <a:off x="221672" y="928257"/>
            <a:ext cx="30299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Biến đổi khí hậu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896156076"/>
              </p:ext>
            </p:extLst>
          </p:nvPr>
        </p:nvGraphicFramePr>
        <p:xfrm>
          <a:off x="78804" y="1468582"/>
          <a:ext cx="11919226" cy="5041081"/>
        </p:xfrm>
        <a:graphic>
          <a:graphicData uri="http://schemas.openxmlformats.org/drawingml/2006/table">
            <a:tbl>
              <a:tblPr firstRow="1" firstCol="1" bandRow="1">
                <a:tableStyleId>{5C22544A-7EE6-4342-B048-85BDC9FD1C3A}</a:tableStyleId>
              </a:tblPr>
              <a:tblGrid>
                <a:gridCol w="3264494">
                  <a:extLst>
                    <a:ext uri="{9D8B030D-6E8A-4147-A177-3AD203B41FA5}">
                      <a16:colId xmlns:a16="http://schemas.microsoft.com/office/drawing/2014/main" val="2990658750"/>
                    </a:ext>
                  </a:extLst>
                </a:gridCol>
                <a:gridCol w="4496998">
                  <a:extLst>
                    <a:ext uri="{9D8B030D-6E8A-4147-A177-3AD203B41FA5}">
                      <a16:colId xmlns:a16="http://schemas.microsoft.com/office/drawing/2014/main" val="3891317313"/>
                    </a:ext>
                  </a:extLst>
                </a:gridCol>
                <a:gridCol w="4157734">
                  <a:extLst>
                    <a:ext uri="{9D8B030D-6E8A-4147-A177-3AD203B41FA5}">
                      <a16:colId xmlns:a16="http://schemas.microsoft.com/office/drawing/2014/main" val="948650192"/>
                    </a:ext>
                  </a:extLst>
                </a:gridCol>
              </a:tblGrid>
              <a:tr h="687742">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Biến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giới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Biến đổi khí hậu ở Việt Nam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3132848"/>
                  </a:ext>
                </a:extLst>
              </a:tr>
              <a:tr h="5244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Nhiệt độ không khí</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6834427"/>
                  </a:ext>
                </a:extLst>
              </a:tr>
              <a:tr h="533432">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Lượng mưa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088905"/>
                  </a:ext>
                </a:extLst>
              </a:tr>
              <a:tr h="5244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Băng trên núi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3636030"/>
                  </a:ext>
                </a:extLst>
              </a:tr>
              <a:tr h="5244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Băng ở cực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0523812"/>
                  </a:ext>
                </a:extLst>
              </a:tr>
              <a:tr h="5244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Nước biển dâng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2386436"/>
                  </a:ext>
                </a:extLst>
              </a:tr>
              <a:tr h="475651">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Thời tiết cực đoan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1693565"/>
                  </a:ext>
                </a:extLst>
              </a:tr>
              <a:tr h="721761">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Ảnh hưởng các loài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6492746"/>
                  </a:ext>
                </a:extLst>
              </a:tr>
              <a:tr h="524499">
                <a:tc>
                  <a:txBody>
                    <a:bodyPr/>
                    <a:lstStyle/>
                    <a:p>
                      <a:pPr algn="just">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cực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9717227"/>
                  </a:ext>
                </a:extLst>
              </a:tr>
            </a:tbl>
          </a:graphicData>
        </a:graphic>
      </p:graphicFrame>
      <p:sp>
        <p:nvSpPr>
          <p:cNvPr id="7" name="TextBox 6"/>
          <p:cNvSpPr txBox="1"/>
          <p:nvPr/>
        </p:nvSpPr>
        <p:spPr>
          <a:xfrm>
            <a:off x="3435922" y="2050467"/>
            <a:ext cx="1469964"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Tăng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lên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7952501" y="2147447"/>
            <a:ext cx="1469964"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Tăng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lên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449768" y="2576940"/>
            <a:ext cx="3893053" cy="646331"/>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Tăng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ở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tuyến</a:t>
            </a:r>
            <a:r>
              <a:rPr lang="en-US" dirty="0">
                <a:latin typeface="Times New Roman" panose="02020603050405020304" pitchFamily="18" charset="0"/>
                <a:cs typeface="Times New Roman" panose="02020603050405020304" pitchFamily="18" charset="0"/>
              </a:rPr>
              <a:t> 30</a:t>
            </a:r>
            <a:r>
              <a:rPr lang="en-US" baseline="30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B</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đới</a:t>
            </a:r>
            <a:endParaRPr lang="en-US"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7980214" y="2576941"/>
            <a:ext cx="14699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579918" y="3274135"/>
            <a:ext cx="156966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hẹp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556305" y="3782284"/>
            <a:ext cx="128554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Tan </a:t>
            </a:r>
            <a:r>
              <a:rPr lang="en-US" dirty="0" err="1">
                <a:latin typeface="Times New Roman" panose="02020603050405020304" pitchFamily="18" charset="0"/>
                <a:cs typeface="Times New Roman" panose="02020603050405020304" pitchFamily="18" charset="0"/>
              </a:rPr>
              <a:t>nhanh</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362337" y="4253336"/>
            <a:ext cx="256390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endParaRPr lang="en-US"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7975898" y="4211779"/>
            <a:ext cx="256390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endParaRPr lang="en-US"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3553630" y="4807525"/>
            <a:ext cx="111120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bão</a:t>
            </a: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7841587" y="4544280"/>
            <a:ext cx="4350414" cy="923330"/>
          </a:xfrm>
          <a:prstGeom prst="rect">
            <a:avLst/>
          </a:prstGeom>
          <a:noFill/>
        </p:spPr>
        <p:txBody>
          <a:bodyPr wrap="square" rtlCol="0">
            <a:spAutoFit/>
          </a:bodyPr>
          <a:lstStyle/>
          <a:p>
            <a:r>
              <a:rPr lang="en-US" dirty="0"/>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phạm</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thiệt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380504" y="5315208"/>
            <a:ext cx="426711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endParaRPr lang="en-US"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7769364" y="5407164"/>
            <a:ext cx="4817918"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sv</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endParaRPr lang="en-US"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3328985" y="6066747"/>
            <a:ext cx="4440379"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hậu</a:t>
            </a:r>
            <a:endParaRPr lang="en-US"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7915272" y="6004146"/>
            <a:ext cx="4276727" cy="923330"/>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Nhu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du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du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85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down)">
                                      <p:cBhvr>
                                        <p:cTn id="31" dur="500"/>
                                        <p:tgtEl>
                                          <p:spTgt spid="1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circle(in)">
                                      <p:cBhvr>
                                        <p:cTn id="36" dur="2000"/>
                                        <p:tgtEl>
                                          <p:spTgt spid="1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 calcmode="lin" valueType="num">
                                      <p:cBhvr additive="base">
                                        <p:cTn id="4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arn(inVertic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5">
                                            <p:txEl>
                                              <p:pRg st="0" end="0"/>
                                            </p:txEl>
                                          </p:spTgt>
                                        </p:tgtEl>
                                        <p:attrNameLst>
                                          <p:attrName>style.visibility</p:attrName>
                                        </p:attrNameLst>
                                      </p:cBhvr>
                                      <p:to>
                                        <p:strVal val="visible"/>
                                      </p:to>
                                    </p:set>
                                    <p:animEffect transition="in" filter="wipe(down)">
                                      <p:cBhvr>
                                        <p:cTn id="58" dur="500"/>
                                        <p:tgtEl>
                                          <p:spTgt spid="2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down)">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000"/>
                                        <p:tgtEl>
                                          <p:spTgt spid="27"/>
                                        </p:tgtEl>
                                      </p:cBhvr>
                                    </p:animEffect>
                                    <p:anim calcmode="lin" valueType="num">
                                      <p:cBhvr>
                                        <p:cTn id="69" dur="1000" fill="hold"/>
                                        <p:tgtEl>
                                          <p:spTgt spid="27"/>
                                        </p:tgtEl>
                                        <p:attrNameLst>
                                          <p:attrName>ppt_x</p:attrName>
                                        </p:attrNameLst>
                                      </p:cBhvr>
                                      <p:tavLst>
                                        <p:tav tm="0">
                                          <p:val>
                                            <p:strVal val="#ppt_x"/>
                                          </p:val>
                                        </p:tav>
                                        <p:tav tm="100000">
                                          <p:val>
                                            <p:strVal val="#ppt_x"/>
                                          </p:val>
                                        </p:tav>
                                      </p:tavLst>
                                    </p:anim>
                                    <p:anim calcmode="lin" valueType="num">
                                      <p:cBhvr>
                                        <p:cTn id="7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barn(inVertical)">
                                      <p:cBhvr>
                                        <p:cTn id="75" dur="500"/>
                                        <p:tgtEl>
                                          <p:spTgt spid="28">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fade">
                                      <p:cBhvr>
                                        <p:cTn id="80"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1" grpId="0"/>
      <p:bldP spid="22"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sz="quarter" idx="4294967295"/>
          </p:nvPr>
        </p:nvSpPr>
        <p:spPr>
          <a:xfrm>
            <a:off x="-66239" y="1059352"/>
            <a:ext cx="3555116" cy="457200"/>
          </a:xfrm>
        </p:spPr>
        <p:txBody>
          <a:bodyPr/>
          <a:lstStyle/>
          <a:p>
            <a:pPr marL="609600" indent="-609600">
              <a:spcBef>
                <a:spcPct val="50000"/>
              </a:spcBef>
              <a:buNone/>
            </a:pPr>
            <a:r>
              <a:rPr lang="vi-VN" altLang="en-US" sz="2600" b="1" dirty="0">
                <a:solidFill>
                  <a:srgbClr val="002060"/>
                </a:solidFill>
                <a:latin typeface="Times New Roman" panose="02020603050405020304" pitchFamily="18" charset="0"/>
                <a:cs typeface="Times New Roman" panose="02020603050405020304" pitchFamily="18" charset="0"/>
              </a:rPr>
              <a:t>I</a:t>
            </a:r>
            <a:r>
              <a:rPr lang="vi-VN" altLang="en-US" sz="2600" b="1" dirty="0" smtClean="0">
                <a:solidFill>
                  <a:srgbClr val="002060"/>
                </a:solidFill>
                <a:latin typeface="Times New Roman" panose="02020603050405020304" pitchFamily="18" charset="0"/>
                <a:cs typeface="Times New Roman" panose="02020603050405020304" pitchFamily="18" charset="0"/>
              </a:rPr>
              <a:t>. </a:t>
            </a:r>
            <a:r>
              <a:rPr lang="vi-VN" altLang="en-US" sz="2600" b="1" dirty="0" smtClean="0">
                <a:solidFill>
                  <a:srgbClr val="002060"/>
                </a:solidFill>
                <a:latin typeface="Times New Roman" panose="02020603050405020304" pitchFamily="18" charset="0"/>
                <a:cs typeface="Times New Roman" panose="02020603050405020304" pitchFamily="18" charset="0"/>
              </a:rPr>
              <a:t>Biến đổi khí hậu</a:t>
            </a:r>
            <a:endParaRPr lang="en-US" altLang="en-US" sz="2600" b="1" dirty="0">
              <a:solidFill>
                <a:srgbClr val="00206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330037" y="2380635"/>
            <a:ext cx="950421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Quan sát </a:t>
            </a:r>
            <a:r>
              <a:rPr lang="vi-VN" sz="20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 hình</a:t>
            </a:r>
            <a:r>
              <a:rPr kumimoji="0" lang="nl-NL"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nl-NL"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 dựa vào nội dung SGK mục </a:t>
            </a:r>
            <a:r>
              <a:rPr lang="vi-VN" sz="20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I</a:t>
            </a:r>
            <a:r>
              <a:rPr kumimoji="0" lang="nl-NL"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nl-NL"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 thành bài tập sau:</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4825908" y="3076790"/>
            <a:ext cx="25401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850872298"/>
              </p:ext>
            </p:extLst>
          </p:nvPr>
        </p:nvGraphicFramePr>
        <p:xfrm>
          <a:off x="1579418" y="3548409"/>
          <a:ext cx="8368146" cy="2803040"/>
        </p:xfrm>
        <a:graphic>
          <a:graphicData uri="http://schemas.openxmlformats.org/drawingml/2006/table">
            <a:tbl>
              <a:tblPr firstRow="1" firstCol="1" bandRow="1">
                <a:tableStyleId>{5C22544A-7EE6-4342-B048-85BDC9FD1C3A}</a:tableStyleId>
              </a:tblPr>
              <a:tblGrid>
                <a:gridCol w="4183263">
                  <a:extLst>
                    <a:ext uri="{9D8B030D-6E8A-4147-A177-3AD203B41FA5}">
                      <a16:colId xmlns:a16="http://schemas.microsoft.com/office/drawing/2014/main" val="1044474444"/>
                    </a:ext>
                  </a:extLst>
                </a:gridCol>
                <a:gridCol w="4184883">
                  <a:extLst>
                    <a:ext uri="{9D8B030D-6E8A-4147-A177-3AD203B41FA5}">
                      <a16:colId xmlns:a16="http://schemas.microsoft.com/office/drawing/2014/main" val="1237938396"/>
                    </a:ext>
                  </a:extLst>
                </a:gridCol>
              </a:tblGrid>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Nguyên nhân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Nhóm 1,2</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3,4</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5,6</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700760">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7,8</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grpSp>
        <p:nvGrpSpPr>
          <p:cNvPr id="4" name="Group 3"/>
          <p:cNvGrpSpPr/>
          <p:nvPr/>
        </p:nvGrpSpPr>
        <p:grpSpPr>
          <a:xfrm>
            <a:off x="152399" y="0"/>
            <a:ext cx="12039600" cy="1030974"/>
            <a:chOff x="152399" y="0"/>
            <a:chExt cx="12039600" cy="1030974"/>
          </a:xfrm>
        </p:grpSpPr>
        <p:grpSp>
          <p:nvGrpSpPr>
            <p:cNvPr id="7" name="Group 6">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8"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1" name="Oval 10">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 name="Rectangle 1"/>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endParaRPr lang="en-US" sz="2800"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748296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sz="quarter" idx="4294967295"/>
          </p:nvPr>
        </p:nvSpPr>
        <p:spPr>
          <a:xfrm>
            <a:off x="113872" y="1407441"/>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I</a:t>
            </a:r>
            <a:r>
              <a:rPr lang="vi-VN" altLang="en-US" sz="2300" b="1" dirty="0" smtClean="0">
                <a:solidFill>
                  <a:srgbClr val="002060"/>
                </a:solidFill>
                <a:latin typeface="Times New Roman" panose="02020603050405020304" pitchFamily="18" charset="0"/>
                <a:cs typeface="Times New Roman" panose="02020603050405020304" pitchFamily="18" charset="0"/>
              </a:rPr>
              <a:t>. </a:t>
            </a:r>
            <a:r>
              <a:rPr lang="vi-VN" altLang="en-US" sz="2300" b="1" dirty="0" smtClean="0">
                <a:solidFill>
                  <a:srgbClr val="002060"/>
                </a:solidFill>
                <a:latin typeface="Times New Roman" panose="02020603050405020304" pitchFamily="18" charset="0"/>
                <a:cs typeface="Times New Roman" panose="02020603050405020304" pitchFamily="18" charset="0"/>
              </a:rPr>
              <a:t>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2983382817"/>
              </p:ext>
            </p:extLst>
          </p:nvPr>
        </p:nvGraphicFramePr>
        <p:xfrm>
          <a:off x="207818" y="1856508"/>
          <a:ext cx="11734800" cy="4862944"/>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215736">
                <a:tc>
                  <a:txBody>
                    <a:bodyPr/>
                    <a:lstStyle/>
                    <a:p>
                      <a:pPr algn="ctr">
                        <a:lnSpc>
                          <a:spcPct val="115000"/>
                        </a:lnSpc>
                        <a:spcAft>
                          <a:spcPts val="0"/>
                        </a:spcAft>
                      </a:pPr>
                      <a:r>
                        <a:rPr lang="nl-NL" sz="24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215736">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Biểu hiện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215736">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Hậu quả</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215736">
                <a:tc>
                  <a:txBody>
                    <a:bodyPr/>
                    <a:lstStyle/>
                    <a:p>
                      <a:pPr algn="ctr">
                        <a:lnSpc>
                          <a:spcPct val="115000"/>
                        </a:lnSpc>
                        <a:spcAft>
                          <a:spcPts val="0"/>
                        </a:spcAft>
                      </a:pPr>
                      <a:r>
                        <a:rPr lang="nl-NL" sz="2400">
                          <a:solidFill>
                            <a:schemeClr val="tx1"/>
                          </a:solidFill>
                          <a:effectLst/>
                          <a:latin typeface="Times New Roman" panose="02020603050405020304" pitchFamily="18" charset="0"/>
                          <a:cs typeface="Times New Roman" panose="02020603050405020304" pitchFamily="18" charset="0"/>
                        </a:rPr>
                        <a:t>Giải pháp</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2184867"/>
            <a:ext cx="8104909" cy="90774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 name="Group 7"/>
          <p:cNvGrpSpPr/>
          <p:nvPr/>
        </p:nvGrpSpPr>
        <p:grpSpPr>
          <a:xfrm>
            <a:off x="152399" y="69275"/>
            <a:ext cx="12039600" cy="1030974"/>
            <a:chOff x="152399" y="0"/>
            <a:chExt cx="12039600" cy="1030974"/>
          </a:xfrm>
        </p:grpSpPr>
        <p:grpSp>
          <p:nvGrpSpPr>
            <p:cNvPr id="9" name="Group 8">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12"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3" name="Oval 12">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1" name="Rectangle 10"/>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endParaRPr lang="en-US" sz="2800"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905035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3643</TotalTime>
  <Words>1540</Words>
  <Application>Microsoft Office PowerPoint</Application>
  <PresentationFormat>Widescreen</PresentationFormat>
  <Paragraphs>241</Paragraphs>
  <Slides>20</Slides>
  <Notes>9</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20</vt:i4>
      </vt:variant>
    </vt:vector>
  </HeadingPairs>
  <TitlesOfParts>
    <vt:vector size="40" baseType="lpstr">
      <vt:lpstr>#9Slide03 SVN-PF Din Text Pro C</vt:lpstr>
      <vt:lpstr>#9Slide05 Brannboll Ny</vt:lpstr>
      <vt:lpstr>#9Slide05 SVNKitten</vt:lpstr>
      <vt:lpstr>Arial</vt:lpstr>
      <vt:lpstr>Calibri</vt:lpstr>
      <vt:lpstr>Calibri Light</vt:lpstr>
      <vt:lpstr>Cambria</vt:lpstr>
      <vt:lpstr>Rockwell</vt:lpstr>
      <vt:lpstr>Tahoma</vt:lpstr>
      <vt:lpstr>Times New Roman</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Trang</dc:creator>
  <cp:lastModifiedBy>Admin</cp:lastModifiedBy>
  <cp:revision>49</cp:revision>
  <dcterms:created xsi:type="dcterms:W3CDTF">2021-07-21T02:55:04Z</dcterms:created>
  <dcterms:modified xsi:type="dcterms:W3CDTF">2021-08-15T09:04:10Z</dcterms:modified>
</cp:coreProperties>
</file>